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324" r:id="rId6"/>
    <p:sldId id="260" r:id="rId7"/>
    <p:sldId id="261" r:id="rId8"/>
    <p:sldId id="262" r:id="rId9"/>
    <p:sldId id="323" r:id="rId10"/>
    <p:sldId id="263" r:id="rId11"/>
    <p:sldId id="288" r:id="rId12"/>
    <p:sldId id="289" r:id="rId13"/>
    <p:sldId id="264" r:id="rId14"/>
    <p:sldId id="290" r:id="rId15"/>
    <p:sldId id="291" r:id="rId16"/>
    <p:sldId id="265" r:id="rId17"/>
    <p:sldId id="292" r:id="rId18"/>
    <p:sldId id="293" r:id="rId19"/>
    <p:sldId id="294" r:id="rId20"/>
    <p:sldId id="295" r:id="rId21"/>
    <p:sldId id="266" r:id="rId22"/>
    <p:sldId id="297" r:id="rId23"/>
    <p:sldId id="269" r:id="rId24"/>
    <p:sldId id="270" r:id="rId25"/>
    <p:sldId id="271" r:id="rId26"/>
    <p:sldId id="299" r:id="rId27"/>
    <p:sldId id="298" r:id="rId28"/>
    <p:sldId id="306" r:id="rId29"/>
    <p:sldId id="300" r:id="rId30"/>
    <p:sldId id="330" r:id="rId31"/>
    <p:sldId id="305" r:id="rId32"/>
    <p:sldId id="303" r:id="rId33"/>
    <p:sldId id="332" r:id="rId34"/>
    <p:sldId id="325" r:id="rId35"/>
    <p:sldId id="331" r:id="rId36"/>
    <p:sldId id="327" r:id="rId37"/>
    <p:sldId id="307" r:id="rId38"/>
    <p:sldId id="276" r:id="rId39"/>
    <p:sldId id="328" r:id="rId40"/>
    <p:sldId id="310" r:id="rId41"/>
    <p:sldId id="278" r:id="rId42"/>
    <p:sldId id="311" r:id="rId43"/>
    <p:sldId id="282" r:id="rId44"/>
    <p:sldId id="312" r:id="rId45"/>
    <p:sldId id="315" r:id="rId46"/>
    <p:sldId id="316" r:id="rId47"/>
    <p:sldId id="318" r:id="rId48"/>
    <p:sldId id="317" r:id="rId49"/>
    <p:sldId id="319" r:id="rId50"/>
    <p:sldId id="322" r:id="rId51"/>
    <p:sldId id="326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75" d="100"/>
          <a:sy n="75" d="100"/>
        </p:scale>
        <p:origin x="-122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3082E-026E-41EC-86F4-8FA9E5D4EF26}" type="datetimeFigureOut">
              <a:rPr lang="en-US" smtClean="0"/>
              <a:t>12/5/2014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F74FC-5A63-43E8-8552-A84D4E80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71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F74FC-5A63-43E8-8552-A84D4E80FD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4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F74FC-5A63-43E8-8552-A84D4E80FDE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58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671BC3-11A7-4E8F-8F33-F9B3DE0F4C69}" type="datetime1">
              <a:rPr lang="en-US" smtClean="0"/>
              <a:t>12/5/2014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57DCC6-2FBF-49CE-80EC-EC77C483A52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7DD370-A085-4813-90E8-8F8F67F67D09}" type="datetime1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57DCC6-2FBF-49CE-80EC-EC77C483A5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701D75-935D-415B-8817-7CF4C51CDA11}" type="datetime1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57DCC6-2FBF-49CE-80EC-EC77C483A5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1B1659-6F72-4C34-98F5-DB5680F5C8DE}" type="datetime1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57DCC6-2FBF-49CE-80EC-EC77C483A5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A648AC-89FF-4C36-9773-10F28B6BB7E1}" type="datetime1">
              <a:rPr lang="en-US" smtClean="0"/>
              <a:t>12/5/2014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57DCC6-2FBF-49CE-80EC-EC77C483A5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FC8291-E367-48D5-AC6D-6FB65F7A68B6}" type="datetime1">
              <a:rPr lang="en-US" smtClean="0"/>
              <a:t>12/5/2014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57DCC6-2FBF-49CE-80EC-EC77C483A5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FDF251-61D3-46C1-AE64-224D05E35138}" type="datetime1">
              <a:rPr lang="en-US" smtClean="0"/>
              <a:t>12/5/2014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57DCC6-2FBF-49CE-80EC-EC77C483A5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DE143F-EDE0-4EE5-BA18-C9BC062CB059}" type="datetime1">
              <a:rPr lang="en-US" smtClean="0"/>
              <a:t>12/5/2014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57DCC6-2FBF-49CE-80EC-EC77C483A5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7BBEE2-BC09-4E36-803E-262028A951BE}" type="datetime1">
              <a:rPr lang="en-US" smtClean="0"/>
              <a:t>12/5/2014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57DCC6-2FBF-49CE-80EC-EC77C483A52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B23781-FC9F-491B-8FB1-3CF94922BB19}" type="datetime1">
              <a:rPr lang="en-US" smtClean="0"/>
              <a:t>12/5/2014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57DCC6-2FBF-49CE-80EC-EC77C483A5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1340CB-5DE7-47C9-B5D1-B58F694A9642}" type="datetime1">
              <a:rPr lang="en-US" smtClean="0"/>
              <a:t>12/5/2014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57DCC6-2FBF-49CE-80EC-EC77C483A52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ED34F2B0-418F-48E2-80B0-42CE61547204}" type="datetime1">
              <a:rPr lang="en-US" smtClean="0"/>
              <a:t>12/5/2014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657DCC6-2FBF-49CE-80EC-EC77C483A528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3.mpg"/><Relationship Id="rId7" Type="http://schemas.openxmlformats.org/officeDocument/2006/relationships/image" Target="../media/image31.png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m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g"/><Relationship Id="rId1" Type="http://schemas.microsoft.com/office/2007/relationships/media" Target="../media/media5.mp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g"/><Relationship Id="rId1" Type="http://schemas.microsoft.com/office/2007/relationships/media" Target="../media/media6.mp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59898"/>
            <a:ext cx="7848600" cy="322150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Clinical Applications of 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>
                <a:solidFill>
                  <a:srgbClr val="FF0000"/>
                </a:solidFill>
              </a:rPr>
              <a:t>Optical Coherence Tomography </a:t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en-US" sz="4000" b="1" dirty="0" smtClean="0"/>
              <a:t>in </a:t>
            </a:r>
            <a:r>
              <a:rPr lang="en-US" sz="4000" b="1" dirty="0"/>
              <a:t>Ophthalmology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95800"/>
            <a:ext cx="7406640" cy="1752600"/>
          </a:xfrm>
        </p:spPr>
        <p:txBody>
          <a:bodyPr/>
          <a:lstStyle/>
          <a:p>
            <a:r>
              <a:rPr lang="en-US" b="1" dirty="0" smtClean="0">
                <a:solidFill>
                  <a:srgbClr val="0000CC"/>
                </a:solidFill>
              </a:rPr>
              <a:t>Dr. PANG SAMORN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1</a:t>
            </a:fld>
            <a:endParaRPr lang="en-US"/>
          </a:p>
        </p:txBody>
      </p:sp>
      <p:pic>
        <p:nvPicPr>
          <p:cNvPr id="1026" name="Picture 2" descr="C:\Users\ASUS\Downloads\OCT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33800"/>
            <a:ext cx="2695575" cy="2695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5965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1. </a:t>
            </a:r>
            <a:r>
              <a:rPr lang="en-US" b="1" dirty="0"/>
              <a:t>Superficial </a:t>
            </a:r>
            <a:r>
              <a:rPr lang="en-US" b="1" dirty="0" smtClean="0"/>
              <a:t>lesions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0600" y="1600200"/>
            <a:ext cx="7696200" cy="5029200"/>
          </a:xfrm>
        </p:spPr>
        <p:txBody>
          <a:bodyPr/>
          <a:lstStyle/>
          <a:p>
            <a:r>
              <a:rPr lang="en-US" b="1" dirty="0" smtClean="0"/>
              <a:t>  </a:t>
            </a:r>
            <a:r>
              <a:rPr lang="en-US" b="1" dirty="0" err="1" smtClean="0"/>
              <a:t>Epi</a:t>
            </a:r>
            <a:r>
              <a:rPr lang="en-US" b="1" dirty="0" smtClean="0"/>
              <a:t>-retinal &amp; </a:t>
            </a:r>
            <a:r>
              <a:rPr lang="en-US" b="1" dirty="0" err="1"/>
              <a:t>vitreal</a:t>
            </a:r>
            <a:r>
              <a:rPr lang="en-US" b="1" dirty="0"/>
              <a:t> </a:t>
            </a:r>
            <a:r>
              <a:rPr lang="en-US" b="1" dirty="0" smtClean="0"/>
              <a:t>membranes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352800"/>
            <a:ext cx="6477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84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Superficial lesions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0600" y="1600200"/>
            <a:ext cx="7696200" cy="5029200"/>
          </a:xfrm>
        </p:spPr>
        <p:txBody>
          <a:bodyPr/>
          <a:lstStyle/>
          <a:p>
            <a:r>
              <a:rPr lang="en-US" dirty="0" err="1" smtClean="0"/>
              <a:t>Epi</a:t>
            </a:r>
            <a:r>
              <a:rPr lang="en-US" dirty="0" smtClean="0"/>
              <a:t>-retinal &amp; </a:t>
            </a:r>
            <a:r>
              <a:rPr lang="en-US" dirty="0" err="1"/>
              <a:t>vitreal</a:t>
            </a:r>
            <a:r>
              <a:rPr lang="en-US" dirty="0"/>
              <a:t> </a:t>
            </a:r>
            <a:r>
              <a:rPr lang="en-US" dirty="0" smtClean="0"/>
              <a:t>membranes.</a:t>
            </a:r>
            <a:endParaRPr lang="en-US" dirty="0"/>
          </a:p>
          <a:p>
            <a:r>
              <a:rPr lang="en-US" b="1" dirty="0" smtClean="0"/>
              <a:t>Exudates </a:t>
            </a:r>
            <a:r>
              <a:rPr lang="en-US" b="1" dirty="0"/>
              <a:t>&amp;</a:t>
            </a:r>
            <a:r>
              <a:rPr lang="en-US" b="1" dirty="0" smtClean="0"/>
              <a:t> </a:t>
            </a:r>
            <a:r>
              <a:rPr lang="en-US" b="1" dirty="0" err="1" smtClean="0"/>
              <a:t>hgie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50"/>
          <a:stretch/>
        </p:blipFill>
        <p:spPr bwMode="auto">
          <a:xfrm>
            <a:off x="1523999" y="2819400"/>
            <a:ext cx="5951053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1"/>
          <a:stretch/>
        </p:blipFill>
        <p:spPr bwMode="auto">
          <a:xfrm>
            <a:off x="1447801" y="4876800"/>
            <a:ext cx="6027252" cy="201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58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Superficial lesions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0600" y="1600200"/>
            <a:ext cx="7696200" cy="5029200"/>
          </a:xfrm>
        </p:spPr>
        <p:txBody>
          <a:bodyPr/>
          <a:lstStyle/>
          <a:p>
            <a:r>
              <a:rPr lang="en-US" dirty="0" err="1" smtClean="0"/>
              <a:t>Epi</a:t>
            </a:r>
            <a:r>
              <a:rPr lang="en-US" dirty="0" smtClean="0"/>
              <a:t>-retinal &amp; </a:t>
            </a:r>
            <a:r>
              <a:rPr lang="en-US" dirty="0" err="1"/>
              <a:t>vitreal</a:t>
            </a:r>
            <a:r>
              <a:rPr lang="en-US" dirty="0"/>
              <a:t> membranes </a:t>
            </a:r>
          </a:p>
          <a:p>
            <a:r>
              <a:rPr lang="en-US" dirty="0"/>
              <a:t>Exudates &amp; </a:t>
            </a:r>
            <a:r>
              <a:rPr lang="en-US" dirty="0" err="1" smtClean="0"/>
              <a:t>hgie</a:t>
            </a:r>
            <a:endParaRPr lang="en-US" dirty="0"/>
          </a:p>
          <a:p>
            <a:r>
              <a:rPr lang="en-US" b="1" dirty="0" smtClean="0"/>
              <a:t>CWS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86200"/>
            <a:ext cx="715060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58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2</a:t>
            </a:r>
            <a:r>
              <a:rPr lang="en-US" b="1" dirty="0" smtClean="0"/>
              <a:t>. Intra-retinal lesions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Hgie</a:t>
            </a:r>
            <a:r>
              <a:rPr lang="en-US" b="1" dirty="0" smtClean="0"/>
              <a:t>: </a:t>
            </a:r>
            <a:r>
              <a:rPr lang="en-US" b="1" dirty="0"/>
              <a:t>OCT should be set to a maximum resolution to elicit good </a:t>
            </a:r>
            <a:r>
              <a:rPr lang="en-US" b="1" dirty="0" smtClean="0"/>
              <a:t>scans.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72916"/>
            <a:ext cx="8458200" cy="198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00800" y="5334000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After </a:t>
            </a:r>
            <a:r>
              <a:rPr lang="en-US" b="1" dirty="0" err="1" smtClean="0"/>
              <a:t>Avastin</a:t>
            </a:r>
            <a:r>
              <a:rPr lang="en-US" b="1" dirty="0" smtClean="0"/>
              <a:t> inject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81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2. Intra-retinal lesions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Hgie</a:t>
            </a:r>
            <a:endParaRPr lang="en-US" dirty="0" smtClean="0"/>
          </a:p>
          <a:p>
            <a:r>
              <a:rPr lang="en-US" b="1" dirty="0" smtClean="0"/>
              <a:t>HE</a:t>
            </a:r>
            <a:r>
              <a:rPr lang="en-US" b="1" dirty="0"/>
              <a:t>: lipoproteins located at the margin between healthy &amp; edematous retina.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90800" y="3712432"/>
            <a:ext cx="4378036" cy="2902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96200" y="4724400"/>
            <a:ext cx="46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92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2. Intra-retinal lesions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Hgie</a:t>
            </a:r>
            <a:endParaRPr lang="en-US" dirty="0" smtClean="0"/>
          </a:p>
          <a:p>
            <a:r>
              <a:rPr lang="en-US" dirty="0" smtClean="0"/>
              <a:t>HE</a:t>
            </a:r>
          </a:p>
          <a:p>
            <a:r>
              <a:rPr lang="en-US" b="1" dirty="0" smtClean="0"/>
              <a:t>Retinal </a:t>
            </a:r>
            <a:r>
              <a:rPr lang="en-US" b="1" dirty="0"/>
              <a:t>fibrosis </a:t>
            </a:r>
            <a:r>
              <a:rPr lang="en-US" b="1" dirty="0" smtClean="0"/>
              <a:t>+ </a:t>
            </a:r>
            <a:r>
              <a:rPr lang="en-US" b="1" dirty="0" err="1" smtClean="0"/>
              <a:t>disciform</a:t>
            </a:r>
            <a:r>
              <a:rPr lang="en-US" b="1" dirty="0" smtClean="0"/>
              <a:t> </a:t>
            </a:r>
            <a:r>
              <a:rPr lang="en-US" b="1" dirty="0"/>
              <a:t>degenerative </a:t>
            </a:r>
            <a:r>
              <a:rPr lang="en-US" b="1" dirty="0" smtClean="0"/>
              <a:t>scars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8"/>
          <a:stretch/>
        </p:blipFill>
        <p:spPr bwMode="auto">
          <a:xfrm>
            <a:off x="876611" y="4114800"/>
            <a:ext cx="7886389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29199" y="6427870"/>
            <a:ext cx="1604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sequel to </a:t>
            </a:r>
            <a:r>
              <a:rPr lang="en-US" b="1" dirty="0" smtClean="0"/>
              <a:t>AMD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2092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3. </a:t>
            </a:r>
            <a:r>
              <a:rPr lang="en-US" b="1" dirty="0"/>
              <a:t>Deep </a:t>
            </a:r>
            <a:r>
              <a:rPr lang="en-US" b="1" dirty="0" smtClean="0"/>
              <a:t>lesions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Drusen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3"/>
          <a:stretch/>
        </p:blipFill>
        <p:spPr bwMode="auto">
          <a:xfrm>
            <a:off x="1600200" y="2971800"/>
            <a:ext cx="5376043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75576" y="5715000"/>
            <a:ext cx="2949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drusen</a:t>
            </a:r>
            <a:r>
              <a:rPr lang="en-US" sz="2400" b="1" dirty="0"/>
              <a:t> under the RPE</a:t>
            </a:r>
          </a:p>
        </p:txBody>
      </p:sp>
    </p:spTree>
    <p:extLst>
      <p:ext uri="{BB962C8B-B14F-4D97-AF65-F5344CB8AC3E}">
        <p14:creationId xmlns:p14="http://schemas.microsoft.com/office/powerpoint/2010/main" val="40204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3. Deep lesions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Drusen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b="1" dirty="0" smtClean="0"/>
              <a:t>RPE hyperplasia.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200400"/>
            <a:ext cx="4572000" cy="305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162800" y="4191000"/>
            <a:ext cx="782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ARMD</a:t>
            </a:r>
          </a:p>
        </p:txBody>
      </p:sp>
    </p:spTree>
    <p:extLst>
      <p:ext uri="{BB962C8B-B14F-4D97-AF65-F5344CB8AC3E}">
        <p14:creationId xmlns:p14="http://schemas.microsoft.com/office/powerpoint/2010/main" val="39015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3. Deep lesions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Drusen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RPE hyperplasia.</a:t>
            </a:r>
            <a:endParaRPr lang="en-US" dirty="0"/>
          </a:p>
          <a:p>
            <a:r>
              <a:rPr lang="en-US" sz="2800" b="1" dirty="0" smtClean="0"/>
              <a:t>Intra-retinal </a:t>
            </a:r>
            <a:r>
              <a:rPr lang="en-US" sz="2800" b="1" dirty="0"/>
              <a:t>&amp;</a:t>
            </a:r>
            <a:r>
              <a:rPr lang="en-US" sz="2800" b="1" dirty="0" smtClean="0"/>
              <a:t> sub-retinal NV </a:t>
            </a:r>
            <a:r>
              <a:rPr lang="en-US" sz="2800" b="1" dirty="0" smtClean="0"/>
              <a:t>membrane</a:t>
            </a:r>
            <a:endParaRPr lang="en-US" sz="28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686735"/>
            <a:ext cx="6918236" cy="233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66800" y="60447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CNVM </a:t>
            </a:r>
            <a:r>
              <a:rPr lang="en-US" dirty="0"/>
              <a:t>with </a:t>
            </a:r>
            <a:r>
              <a:rPr lang="en-US" dirty="0" err="1"/>
              <a:t>vitreo</a:t>
            </a:r>
            <a:r>
              <a:rPr lang="en-US" dirty="0"/>
              <a:t>-macular traction </a:t>
            </a:r>
            <a:r>
              <a:rPr lang="en-US" dirty="0" smtClean="0"/>
              <a:t>&amp; </a:t>
            </a:r>
            <a:r>
              <a:rPr lang="en-US" dirty="0" err="1" smtClean="0"/>
              <a:t>retinoschisis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029200" y="6176665"/>
            <a:ext cx="2693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scarred CNVM (along line).</a:t>
            </a:r>
          </a:p>
        </p:txBody>
      </p:sp>
    </p:spTree>
    <p:extLst>
      <p:ext uri="{BB962C8B-B14F-4D97-AF65-F5344CB8AC3E}">
        <p14:creationId xmlns:p14="http://schemas.microsoft.com/office/powerpoint/2010/main" val="39015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3. Deep lesions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Drusen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RPE hyperplasia.</a:t>
            </a:r>
            <a:endParaRPr lang="en-US" dirty="0"/>
          </a:p>
          <a:p>
            <a:r>
              <a:rPr lang="en-US" dirty="0" smtClean="0"/>
              <a:t>Intra-retinal </a:t>
            </a:r>
            <a:r>
              <a:rPr lang="en-US" dirty="0"/>
              <a:t>&amp;</a:t>
            </a:r>
            <a:r>
              <a:rPr lang="en-US" dirty="0" smtClean="0"/>
              <a:t> sub-retinal NV membranes.</a:t>
            </a:r>
            <a:endParaRPr lang="en-US" dirty="0"/>
          </a:p>
          <a:p>
            <a:r>
              <a:rPr lang="en-US" sz="2800" b="1" dirty="0" smtClean="0"/>
              <a:t>Scarring:  </a:t>
            </a:r>
            <a:r>
              <a:rPr lang="en-US" sz="2800" b="1" dirty="0" err="1"/>
              <a:t>choroiditis</a:t>
            </a:r>
            <a:r>
              <a:rPr lang="en-US" sz="2800" b="1" dirty="0"/>
              <a:t>, trauma or </a:t>
            </a:r>
            <a:r>
              <a:rPr lang="en-US" sz="2800" b="1" dirty="0" smtClean="0"/>
              <a:t>laser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86200"/>
            <a:ext cx="6553200" cy="2309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66800" y="6412468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CNVM scar (long white arrow) after PDT </a:t>
            </a:r>
            <a:r>
              <a:rPr lang="en-US" dirty="0" smtClean="0"/>
              <a:t>and four </a:t>
            </a:r>
            <a:r>
              <a:rPr lang="en-US" dirty="0"/>
              <a:t>injections of </a:t>
            </a:r>
            <a:r>
              <a:rPr lang="en-US" dirty="0" err="1"/>
              <a:t>ranibizumab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15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143000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In </a:t>
            </a:r>
            <a:r>
              <a:rPr lang="en-US" b="1" i="1" dirty="0" smtClean="0">
                <a:solidFill>
                  <a:srgbClr val="FF0000"/>
                </a:solidFill>
              </a:rPr>
              <a:t>Ophthalmology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219200"/>
            <a:ext cx="7498080" cy="4800600"/>
          </a:xfrm>
        </p:spPr>
        <p:txBody>
          <a:bodyPr>
            <a:normAutofit/>
          </a:bodyPr>
          <a:lstStyle/>
          <a:p>
            <a:r>
              <a:rPr lang="en-US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</a:t>
            </a: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relies on </a:t>
            </a:r>
            <a:r>
              <a:rPr lang="en-US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 </a:t>
            </a: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alone is </a:t>
            </a:r>
            <a:r>
              <a:rPr lang="en-US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little wise,…… </a:t>
            </a:r>
          </a:p>
          <a:p>
            <a:r>
              <a:rPr lang="en-US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</a:t>
            </a: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relies on OCT </a:t>
            </a:r>
            <a:r>
              <a:rPr lang="en-US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FA is </a:t>
            </a: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wiser</a:t>
            </a:r>
            <a:r>
              <a:rPr lang="en-US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,…</a:t>
            </a:r>
          </a:p>
          <a:p>
            <a:r>
              <a:rPr lang="en-US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</a:t>
            </a: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relies </a:t>
            </a:r>
            <a:r>
              <a:rPr lang="en-US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OCT</a:t>
            </a: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FA, &amp; </a:t>
            </a: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clinical examination is the </a:t>
            </a:r>
            <a:r>
              <a:rPr lang="en-US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wisest……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26960"/>
            <a:ext cx="3894667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10001"/>
            <a:ext cx="5071533" cy="28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616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3. Deep lesions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Drusen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RPE hyperplasia.</a:t>
            </a:r>
            <a:endParaRPr lang="en-US" dirty="0"/>
          </a:p>
          <a:p>
            <a:r>
              <a:rPr lang="en-US" dirty="0" err="1" smtClean="0"/>
              <a:t>Intraretinal</a:t>
            </a:r>
            <a:r>
              <a:rPr lang="en-US" dirty="0" smtClean="0"/>
              <a:t> </a:t>
            </a:r>
            <a:r>
              <a:rPr lang="en-US" dirty="0"/>
              <a:t>&amp;</a:t>
            </a:r>
            <a:r>
              <a:rPr lang="en-US" dirty="0" smtClean="0"/>
              <a:t> sub-retinal NV membranes.</a:t>
            </a:r>
            <a:endParaRPr lang="en-US" dirty="0"/>
          </a:p>
          <a:p>
            <a:r>
              <a:rPr lang="en-US" dirty="0" smtClean="0"/>
              <a:t>Scarring: </a:t>
            </a:r>
            <a:r>
              <a:rPr lang="en-US" dirty="0" err="1" smtClean="0"/>
              <a:t>choroiditis</a:t>
            </a:r>
            <a:r>
              <a:rPr lang="en-US" dirty="0"/>
              <a:t>, trauma or </a:t>
            </a:r>
            <a:r>
              <a:rPr lang="en-US" dirty="0" smtClean="0"/>
              <a:t>laser</a:t>
            </a:r>
          </a:p>
          <a:p>
            <a:r>
              <a:rPr lang="en-US" b="1" dirty="0" err="1" smtClean="0"/>
              <a:t>Hyperpigmented</a:t>
            </a:r>
            <a:r>
              <a:rPr lang="en-US" b="1" dirty="0" smtClean="0"/>
              <a:t> </a:t>
            </a:r>
            <a:r>
              <a:rPr lang="en-US" b="1" dirty="0" err="1" smtClean="0"/>
              <a:t>choroidal</a:t>
            </a:r>
            <a:r>
              <a:rPr lang="en-US" b="1" dirty="0" smtClean="0"/>
              <a:t> nevi.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2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76962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4. </a:t>
            </a:r>
            <a:r>
              <a:rPr lang="en-US" sz="3200" b="1" dirty="0">
                <a:solidFill>
                  <a:srgbClr val="FF0000"/>
                </a:solidFill>
              </a:rPr>
              <a:t>Lesions causing hypo or low </a:t>
            </a:r>
            <a:r>
              <a:rPr lang="en-US" sz="3200" b="1" dirty="0" smtClean="0">
                <a:solidFill>
                  <a:srgbClr val="FF0000"/>
                </a:solidFill>
              </a:rPr>
              <a:t>reflectivity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76400"/>
            <a:ext cx="7620000" cy="4449763"/>
          </a:xfrm>
        </p:spPr>
        <p:txBody>
          <a:bodyPr>
            <a:normAutofit/>
          </a:bodyPr>
          <a:lstStyle/>
          <a:p>
            <a:r>
              <a:rPr lang="en-US" dirty="0" smtClean="0"/>
              <a:t>Atrophic </a:t>
            </a:r>
            <a:r>
              <a:rPr lang="en-US" dirty="0"/>
              <a:t>RPE (loss of pigment</a:t>
            </a:r>
            <a:r>
              <a:rPr lang="en-US" dirty="0" smtClean="0"/>
              <a:t>).</a:t>
            </a:r>
          </a:p>
          <a:p>
            <a:r>
              <a:rPr lang="en-US" b="1" dirty="0" smtClean="0"/>
              <a:t>Cystic or </a:t>
            </a:r>
            <a:r>
              <a:rPr lang="en-US" b="1" dirty="0" err="1" smtClean="0"/>
              <a:t>pseudocystic</a:t>
            </a:r>
            <a:r>
              <a:rPr lang="en-US" b="1" dirty="0" smtClean="0"/>
              <a:t>: serous fluid.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8706787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02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6200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2.5 Lesions causing hypo or low </a:t>
            </a:r>
            <a:r>
              <a:rPr lang="en-US" sz="3200" b="1" dirty="0" smtClean="0"/>
              <a:t>reflectivity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7696200" cy="4678363"/>
          </a:xfrm>
        </p:spPr>
        <p:txBody>
          <a:bodyPr>
            <a:normAutofit/>
          </a:bodyPr>
          <a:lstStyle/>
          <a:p>
            <a:r>
              <a:rPr lang="en-US" dirty="0" smtClean="0"/>
              <a:t>Atrophic </a:t>
            </a:r>
            <a:r>
              <a:rPr lang="en-US" dirty="0"/>
              <a:t>RPE (loss of pigment).</a:t>
            </a:r>
          </a:p>
          <a:p>
            <a:r>
              <a:rPr lang="en-US" dirty="0"/>
              <a:t>Cystic or </a:t>
            </a:r>
            <a:r>
              <a:rPr lang="en-US" dirty="0" err="1"/>
              <a:t>pseudocystic</a:t>
            </a:r>
            <a:r>
              <a:rPr lang="en-US" dirty="0"/>
              <a:t>: serous fluid.</a:t>
            </a:r>
          </a:p>
          <a:p>
            <a:r>
              <a:rPr lang="en-US" b="1" dirty="0" smtClean="0"/>
              <a:t>Cystoid </a:t>
            </a:r>
            <a:r>
              <a:rPr lang="en-US" b="1" dirty="0"/>
              <a:t>edema, </a:t>
            </a:r>
            <a:r>
              <a:rPr lang="en-US" b="1" dirty="0" smtClean="0"/>
              <a:t>serous RD </a:t>
            </a:r>
            <a:r>
              <a:rPr lang="en-US" b="1" dirty="0"/>
              <a:t>and </a:t>
            </a:r>
            <a:r>
              <a:rPr lang="en-US" b="1" dirty="0" smtClean="0"/>
              <a:t>PED </a:t>
            </a:r>
            <a:r>
              <a:rPr lang="en-US" sz="2800" dirty="0" smtClean="0"/>
              <a:t>(dark &amp; empty space)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42" y="3810000"/>
            <a:ext cx="3830658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57800" y="5234563"/>
            <a:ext cx="335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received </a:t>
            </a:r>
            <a:r>
              <a:rPr lang="en-US" dirty="0" err="1"/>
              <a:t>intravitreal</a:t>
            </a:r>
            <a:endParaRPr lang="en-US" dirty="0"/>
          </a:p>
          <a:p>
            <a:pPr algn="ctr"/>
            <a:r>
              <a:rPr lang="en-US" dirty="0"/>
              <a:t>injection triamcinolone and laser.</a:t>
            </a:r>
          </a:p>
        </p:txBody>
      </p:sp>
    </p:spTree>
    <p:extLst>
      <p:ext uri="{BB962C8B-B14F-4D97-AF65-F5344CB8AC3E}">
        <p14:creationId xmlns:p14="http://schemas.microsoft.com/office/powerpoint/2010/main" val="175655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71600" y="2130425"/>
            <a:ext cx="7086600" cy="206057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Clinical </a:t>
            </a:r>
            <a:r>
              <a:rPr lang="en-US" b="1" dirty="0">
                <a:solidFill>
                  <a:srgbClr val="FF0000"/>
                </a:solidFill>
              </a:rPr>
              <a:t>applications </a:t>
            </a:r>
            <a:r>
              <a:rPr lang="en-US" b="1" dirty="0" smtClean="0">
                <a:solidFill>
                  <a:srgbClr val="FF0000"/>
                </a:solidFill>
              </a:rPr>
              <a:t>of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OCT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in </a:t>
            </a:r>
            <a:r>
              <a:rPr lang="en-US" b="1" dirty="0" err="1" smtClean="0">
                <a:solidFill>
                  <a:srgbClr val="FF0000"/>
                </a:solidFill>
              </a:rPr>
              <a:t>vitreo</a:t>
            </a:r>
            <a:r>
              <a:rPr lang="en-US" b="1" dirty="0" smtClean="0">
                <a:solidFill>
                  <a:srgbClr val="FF0000"/>
                </a:solidFill>
              </a:rPr>
              <a:t>-retinal disorders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0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1. Intra-retinal </a:t>
            </a:r>
            <a:r>
              <a:rPr lang="en-US" b="1" dirty="0"/>
              <a:t>fluid collections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438197"/>
            <a:ext cx="4452084" cy="297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24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33600" y="55626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56 </a:t>
            </a:r>
            <a:r>
              <a:rPr lang="en-US" dirty="0" err="1" smtClean="0"/>
              <a:t>ys</a:t>
            </a:r>
            <a:r>
              <a:rPr lang="en-US" dirty="0" smtClean="0"/>
              <a:t>, DM. </a:t>
            </a:r>
            <a:r>
              <a:rPr lang="en-US" dirty="0"/>
              <a:t>OCT shows retinal edema with an</a:t>
            </a:r>
          </a:p>
          <a:p>
            <a:r>
              <a:rPr lang="en-US" dirty="0"/>
              <a:t>intra retinal cyst (asterisk). There is a small collection of </a:t>
            </a:r>
            <a:r>
              <a:rPr lang="en-US" dirty="0" err="1"/>
              <a:t>subfoveal</a:t>
            </a:r>
            <a:r>
              <a:rPr lang="en-US" dirty="0"/>
              <a:t> fluid (white arrow).</a:t>
            </a:r>
          </a:p>
        </p:txBody>
      </p:sp>
      <p:sp>
        <p:nvSpPr>
          <p:cNvPr id="5" name="Rectangle 4"/>
          <p:cNvSpPr/>
          <p:nvPr/>
        </p:nvSpPr>
        <p:spPr>
          <a:xfrm>
            <a:off x="2743200" y="1638875"/>
            <a:ext cx="29482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Retinal edema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42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1. </a:t>
            </a:r>
            <a:r>
              <a:rPr lang="en-US" b="1" dirty="0"/>
              <a:t>Intra-retinal fluid collections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Cystoid macular edema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25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3650"/>
            <a:ext cx="91440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4943564"/>
            <a:ext cx="784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15: Post-operative </a:t>
            </a:r>
            <a:r>
              <a:rPr lang="en-US" dirty="0"/>
              <a:t>chronic cystoid macular edema</a:t>
            </a:r>
            <a:r>
              <a:rPr lang="en-US" dirty="0" smtClean="0"/>
              <a:t>. 738 </a:t>
            </a:r>
            <a:r>
              <a:rPr lang="en-US" dirty="0"/>
              <a:t>microns. </a:t>
            </a:r>
            <a:endParaRPr lang="en-US" dirty="0" smtClean="0"/>
          </a:p>
          <a:p>
            <a:r>
              <a:rPr lang="en-US" dirty="0" smtClean="0"/>
              <a:t>15A: FA: </a:t>
            </a:r>
            <a:r>
              <a:rPr lang="en-US" dirty="0"/>
              <a:t>shows classical cystoid macular edema. </a:t>
            </a:r>
            <a:endParaRPr lang="en-US" dirty="0" smtClean="0"/>
          </a:p>
          <a:p>
            <a:r>
              <a:rPr lang="en-US" dirty="0" smtClean="0"/>
              <a:t>15B: </a:t>
            </a:r>
            <a:r>
              <a:rPr lang="en-US" dirty="0" err="1"/>
              <a:t>intravitreal</a:t>
            </a:r>
            <a:r>
              <a:rPr lang="en-US" dirty="0"/>
              <a:t> triamcinolone, and one year </a:t>
            </a:r>
            <a:r>
              <a:rPr lang="en-US" dirty="0" smtClean="0"/>
              <a:t>later: 339 </a:t>
            </a:r>
            <a:r>
              <a:rPr lang="en-US" dirty="0"/>
              <a:t>microns with few persisting cystoid spaces </a:t>
            </a:r>
            <a:r>
              <a:rPr lang="en-US" dirty="0" smtClean="0"/>
              <a:t>, </a:t>
            </a:r>
            <a:r>
              <a:rPr lang="en-US" dirty="0" err="1"/>
              <a:t>subfoveal</a:t>
            </a:r>
            <a:r>
              <a:rPr lang="en-US" dirty="0"/>
              <a:t> fluid </a:t>
            </a:r>
            <a:r>
              <a:rPr lang="en-US" dirty="0" smtClean="0"/>
              <a:t>has disappeared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644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/>
              <a:t>1. </a:t>
            </a:r>
            <a:r>
              <a:rPr lang="en-US" sz="4000" b="1" dirty="0"/>
              <a:t>Intra-retinal fluid collections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Serous retinal detachment</a:t>
            </a:r>
            <a:r>
              <a:rPr lang="en-US" dirty="0"/>
              <a:t>: </a:t>
            </a:r>
            <a:r>
              <a:rPr lang="en-US" dirty="0" smtClean="0"/>
              <a:t>fluid </a:t>
            </a:r>
            <a:r>
              <a:rPr lang="en-US" dirty="0"/>
              <a:t>within retinal </a:t>
            </a:r>
            <a:r>
              <a:rPr lang="en-US" dirty="0" smtClean="0"/>
              <a:t>layers </a:t>
            </a:r>
            <a:r>
              <a:rPr lang="en-US" dirty="0"/>
              <a:t>or between </a:t>
            </a:r>
            <a:r>
              <a:rPr lang="en-US" dirty="0" smtClean="0"/>
              <a:t>RPE &amp; Sensory </a:t>
            </a:r>
            <a:r>
              <a:rPr lang="en-US" dirty="0"/>
              <a:t>retina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26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66800" y="5308937"/>
            <a:ext cx="8001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Color </a:t>
            </a:r>
            <a:r>
              <a:rPr lang="en-US" sz="2000" dirty="0" smtClean="0"/>
              <a:t>fundus: </a:t>
            </a:r>
            <a:r>
              <a:rPr lang="en-US" sz="2000" dirty="0"/>
              <a:t>exudates </a:t>
            </a:r>
            <a:r>
              <a:rPr lang="en-US" sz="2000" dirty="0" smtClean="0"/>
              <a:t>and macular edema.</a:t>
            </a:r>
          </a:p>
          <a:p>
            <a:r>
              <a:rPr lang="en-US" sz="2000" dirty="0" smtClean="0"/>
              <a:t>FA: shows </a:t>
            </a:r>
            <a:r>
              <a:rPr lang="en-US" sz="2000" dirty="0"/>
              <a:t>prior laser marks and bilateral </a:t>
            </a:r>
            <a:r>
              <a:rPr lang="en-US" sz="2000" dirty="0" smtClean="0"/>
              <a:t>non-perfusion areas </a:t>
            </a:r>
          </a:p>
          <a:p>
            <a:r>
              <a:rPr lang="en-US" sz="2000" dirty="0" smtClean="0"/>
              <a:t>OCT: </a:t>
            </a:r>
            <a:r>
              <a:rPr lang="en-US" sz="2000" dirty="0" err="1"/>
              <a:t>intraretinal</a:t>
            </a:r>
            <a:r>
              <a:rPr lang="en-US" sz="2000" dirty="0"/>
              <a:t> </a:t>
            </a:r>
            <a:r>
              <a:rPr lang="en-US" sz="2000" dirty="0" smtClean="0"/>
              <a:t>fluid cysts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3474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2. Sub-retinal </a:t>
            </a:r>
            <a:r>
              <a:rPr lang="en-US" b="1" dirty="0"/>
              <a:t>fluid collections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Serous retinal </a:t>
            </a:r>
            <a:r>
              <a:rPr lang="en-US" b="1" dirty="0" smtClean="0">
                <a:solidFill>
                  <a:srgbClr val="FF0000"/>
                </a:solidFill>
              </a:rPr>
              <a:t>detachment</a:t>
            </a:r>
            <a:r>
              <a:rPr lang="en-US" dirty="0" smtClean="0"/>
              <a:t>: CSCR, </a:t>
            </a:r>
            <a:r>
              <a:rPr lang="en-US" dirty="0"/>
              <a:t>Serous fluid </a:t>
            </a:r>
            <a:r>
              <a:rPr lang="en-US" dirty="0" smtClean="0"/>
              <a:t>causes </a:t>
            </a:r>
            <a:r>
              <a:rPr lang="en-US" dirty="0"/>
              <a:t>elevation </a:t>
            </a:r>
            <a:r>
              <a:rPr lang="en-US" dirty="0" smtClean="0"/>
              <a:t>of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/>
              <a:t>the </a:t>
            </a:r>
            <a:r>
              <a:rPr lang="en-US" dirty="0" smtClean="0"/>
              <a:t>sensory retina.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27</a:t>
            </a:fld>
            <a:endParaRPr lang="en-US"/>
          </a:p>
        </p:txBody>
      </p:sp>
      <p:pic>
        <p:nvPicPr>
          <p:cNvPr id="4098" name="Picture 2" descr="C:\Users\ASUS\Downloads\CSR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889" y="497544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SUS\Downloads\CSR 1 n F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58888"/>
            <a:ext cx="5051286" cy="248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SUS\Downloads\CS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/>
          <a:stretch/>
        </p:blipFill>
        <p:spPr bwMode="auto">
          <a:xfrm>
            <a:off x="5638800" y="2922551"/>
            <a:ext cx="2947555" cy="199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27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Role of OCT in </a:t>
            </a:r>
            <a:r>
              <a:rPr lang="en-US" b="1" dirty="0" smtClean="0"/>
              <a:t>CSCR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447800"/>
            <a:ext cx="7714488" cy="48006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CC"/>
                </a:solidFill>
              </a:rPr>
              <a:t>Presence of </a:t>
            </a:r>
            <a:r>
              <a:rPr lang="en-US" sz="3000" b="1" dirty="0" err="1">
                <a:solidFill>
                  <a:srgbClr val="0000CC"/>
                </a:solidFill>
              </a:rPr>
              <a:t>subretinal</a:t>
            </a:r>
            <a:r>
              <a:rPr lang="en-US" sz="3000" b="1" dirty="0">
                <a:solidFill>
                  <a:srgbClr val="0000CC"/>
                </a:solidFill>
              </a:rPr>
              <a:t> </a:t>
            </a:r>
            <a:r>
              <a:rPr lang="en-US" sz="3000" b="1" dirty="0" smtClean="0">
                <a:solidFill>
                  <a:srgbClr val="0000CC"/>
                </a:solidFill>
              </a:rPr>
              <a:t>fluid/PED</a:t>
            </a:r>
            <a:r>
              <a:rPr lang="en-US" sz="3000" b="1" dirty="0">
                <a:solidFill>
                  <a:srgbClr val="0000CC"/>
                </a:solidFill>
              </a:rPr>
              <a:t>.</a:t>
            </a:r>
          </a:p>
          <a:p>
            <a:r>
              <a:rPr lang="en-US" sz="3000" b="1" dirty="0" smtClean="0">
                <a:solidFill>
                  <a:srgbClr val="0000CC"/>
                </a:solidFill>
              </a:rPr>
              <a:t>monitoring </a:t>
            </a:r>
            <a:r>
              <a:rPr lang="en-US" sz="3000" b="1" dirty="0">
                <a:solidFill>
                  <a:srgbClr val="0000CC"/>
                </a:solidFill>
              </a:rPr>
              <a:t>of </a:t>
            </a:r>
            <a:r>
              <a:rPr lang="en-US" sz="3000" b="1" dirty="0" err="1">
                <a:solidFill>
                  <a:srgbClr val="0000CC"/>
                </a:solidFill>
              </a:rPr>
              <a:t>subretinal</a:t>
            </a:r>
            <a:r>
              <a:rPr lang="en-US" sz="3000" b="1" dirty="0">
                <a:solidFill>
                  <a:srgbClr val="0000CC"/>
                </a:solidFill>
              </a:rPr>
              <a:t> fluid</a:t>
            </a:r>
            <a:r>
              <a:rPr lang="en-US" sz="3000" b="1" dirty="0" smtClean="0">
                <a:solidFill>
                  <a:srgbClr val="0000CC"/>
                </a:solidFill>
              </a:rPr>
              <a:t>.</a:t>
            </a:r>
          </a:p>
          <a:p>
            <a:r>
              <a:rPr lang="en-US" sz="2800" b="1" dirty="0" smtClean="0">
                <a:solidFill>
                  <a:srgbClr val="0000CC"/>
                </a:solidFill>
              </a:rPr>
              <a:t>Different </a:t>
            </a:r>
            <a:r>
              <a:rPr lang="en-US" sz="2800" b="1" dirty="0">
                <a:solidFill>
                  <a:srgbClr val="0000CC"/>
                </a:solidFill>
              </a:rPr>
              <a:t>between CSCR </a:t>
            </a:r>
            <a:r>
              <a:rPr lang="en-US" sz="2800" b="1" dirty="0" smtClean="0">
                <a:solidFill>
                  <a:srgbClr val="0000CC"/>
                </a:solidFill>
              </a:rPr>
              <a:t>&amp; </a:t>
            </a:r>
            <a:r>
              <a:rPr lang="en-US" sz="2800" b="1" dirty="0">
                <a:solidFill>
                  <a:srgbClr val="0000CC"/>
                </a:solidFill>
              </a:rPr>
              <a:t>occult CNVM</a:t>
            </a:r>
            <a:r>
              <a:rPr lang="en-US" sz="3000" b="1" dirty="0">
                <a:solidFill>
                  <a:srgbClr val="0000CC"/>
                </a:solidFill>
              </a:rPr>
              <a:t>.</a:t>
            </a:r>
          </a:p>
          <a:p>
            <a:r>
              <a:rPr lang="en-US" sz="3000" b="1" dirty="0" smtClean="0">
                <a:solidFill>
                  <a:srgbClr val="0000CC"/>
                </a:solidFill>
              </a:rPr>
              <a:t>Localization </a:t>
            </a:r>
            <a:r>
              <a:rPr lang="en-US" sz="3000" b="1" dirty="0">
                <a:solidFill>
                  <a:srgbClr val="0000CC"/>
                </a:solidFill>
              </a:rPr>
              <a:t>of leakage </a:t>
            </a:r>
            <a:r>
              <a:rPr lang="en-US" sz="3000" b="1" dirty="0" smtClean="0">
                <a:solidFill>
                  <a:srgbClr val="0000CC"/>
                </a:solidFill>
              </a:rPr>
              <a:t>points</a:t>
            </a:r>
            <a:endParaRPr lang="en-US" sz="3000" b="1" dirty="0">
              <a:solidFill>
                <a:srgbClr val="0000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2" descr="C:\Users\ASUS\Downloads\CSR 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33"/>
          <a:stretch/>
        </p:blipFill>
        <p:spPr bwMode="auto">
          <a:xfrm>
            <a:off x="2667000" y="3953510"/>
            <a:ext cx="4155064" cy="211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80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2. Sub-retinal </a:t>
            </a:r>
            <a:r>
              <a:rPr lang="en-US" b="1" dirty="0"/>
              <a:t>fluid collections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PED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29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590800"/>
            <a:ext cx="8305800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0" y="4572000"/>
            <a:ext cx="2628900" cy="206210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dirty="0"/>
              <a:t>resolution of the </a:t>
            </a:r>
            <a:r>
              <a:rPr lang="en-US" sz="3200" dirty="0" smtClean="0"/>
              <a:t>PED </a:t>
            </a:r>
            <a:r>
              <a:rPr lang="en-US" sz="3200" dirty="0"/>
              <a:t>after anti-VEGF treatment</a:t>
            </a:r>
          </a:p>
        </p:txBody>
      </p:sp>
    </p:spTree>
    <p:extLst>
      <p:ext uri="{BB962C8B-B14F-4D97-AF65-F5344CB8AC3E}">
        <p14:creationId xmlns:p14="http://schemas.microsoft.com/office/powerpoint/2010/main" val="345794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OCT </a:t>
            </a:r>
            <a:r>
              <a:rPr lang="en-US" sz="2800" b="1" dirty="0"/>
              <a:t>was first reported in </a:t>
            </a:r>
            <a:r>
              <a:rPr lang="en-US" sz="2800" b="1" dirty="0" smtClean="0"/>
              <a:t>1991</a:t>
            </a:r>
          </a:p>
          <a:p>
            <a:r>
              <a:rPr lang="en-US" sz="2800" b="1" dirty="0"/>
              <a:t>D</a:t>
            </a:r>
            <a:r>
              <a:rPr lang="en-US" sz="2800" b="1" dirty="0" smtClean="0"/>
              <a:t>ifferent </a:t>
            </a:r>
            <a:r>
              <a:rPr lang="en-US" sz="2800" b="1" dirty="0"/>
              <a:t>color </a:t>
            </a:r>
            <a:r>
              <a:rPr lang="en-US" sz="2800" b="1" dirty="0" smtClean="0"/>
              <a:t>codes: white</a:t>
            </a:r>
            <a:r>
              <a:rPr lang="en-US" sz="2800" b="1" dirty="0"/>
              <a:t>, </a:t>
            </a:r>
            <a:r>
              <a:rPr lang="en-US" sz="2800" b="1" dirty="0">
                <a:solidFill>
                  <a:srgbClr val="FF0000"/>
                </a:solidFill>
              </a:rPr>
              <a:t>red</a:t>
            </a:r>
            <a:r>
              <a:rPr lang="en-US" sz="2800" b="1" dirty="0"/>
              <a:t>, </a:t>
            </a:r>
            <a:r>
              <a:rPr lang="en-US" sz="2800" b="1" dirty="0">
                <a:solidFill>
                  <a:srgbClr val="FFC000"/>
                </a:solidFill>
              </a:rPr>
              <a:t>orange</a:t>
            </a:r>
            <a:r>
              <a:rPr lang="en-US" sz="2800" b="1" dirty="0"/>
              <a:t>, </a:t>
            </a:r>
            <a:r>
              <a:rPr lang="en-US" sz="2800" b="1" dirty="0">
                <a:solidFill>
                  <a:srgbClr val="FFFF00"/>
                </a:solidFill>
              </a:rPr>
              <a:t>yellow</a:t>
            </a:r>
            <a:r>
              <a:rPr lang="en-US" sz="2800" b="1" dirty="0"/>
              <a:t>, </a:t>
            </a:r>
            <a:r>
              <a:rPr lang="en-US" sz="2800" b="1" dirty="0">
                <a:solidFill>
                  <a:srgbClr val="009900"/>
                </a:solidFill>
              </a:rPr>
              <a:t>green</a:t>
            </a:r>
            <a:r>
              <a:rPr lang="en-US" sz="2800" b="1" dirty="0"/>
              <a:t>, </a:t>
            </a:r>
            <a:r>
              <a:rPr lang="en-US" sz="2800" b="1" dirty="0">
                <a:solidFill>
                  <a:srgbClr val="0000CC"/>
                </a:solidFill>
              </a:rPr>
              <a:t>blue</a:t>
            </a:r>
            <a:r>
              <a:rPr lang="en-US" sz="2800" b="1" dirty="0"/>
              <a:t>, and </a:t>
            </a:r>
            <a:r>
              <a:rPr lang="en-US" sz="2800" b="1" dirty="0" smtClean="0"/>
              <a:t>black. </a:t>
            </a:r>
          </a:p>
          <a:p>
            <a:r>
              <a:rPr lang="en-US" sz="2800" b="1" dirty="0" smtClean="0"/>
              <a:t>White is thickest </a:t>
            </a:r>
            <a:r>
              <a:rPr lang="en-US" sz="2800" b="1" dirty="0"/>
              <a:t>scanned </a:t>
            </a:r>
            <a:r>
              <a:rPr lang="en-US" sz="2800" b="1" dirty="0" smtClean="0"/>
              <a:t>retina: &gt; 470y </a:t>
            </a:r>
          </a:p>
          <a:p>
            <a:r>
              <a:rPr lang="en-US" sz="2800" b="1" dirty="0" smtClean="0"/>
              <a:t>black is thinnest </a:t>
            </a:r>
            <a:r>
              <a:rPr lang="en-US" sz="2800" b="1" dirty="0"/>
              <a:t>scanned </a:t>
            </a:r>
            <a:r>
              <a:rPr lang="en-US" sz="2800" b="1" dirty="0" smtClean="0"/>
              <a:t>retina: &lt; 150 y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3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t="10285" r="18253" b="7438"/>
          <a:stretch/>
        </p:blipFill>
        <p:spPr bwMode="auto">
          <a:xfrm>
            <a:off x="3200400" y="4038600"/>
            <a:ext cx="2826327" cy="251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40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2. Sub-retinal </a:t>
            </a:r>
            <a:r>
              <a:rPr lang="en-US" b="1" dirty="0"/>
              <a:t>fluid collections</a:t>
            </a:r>
            <a:endParaRPr lang="en-US" dirty="0"/>
          </a:p>
        </p:txBody>
      </p:sp>
      <p:pic>
        <p:nvPicPr>
          <p:cNvPr id="7" name="Topcon 3D OCT-2000 PED Bscan (optical coherence tomography).mp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1600" y="2209503"/>
            <a:ext cx="3886200" cy="3108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30</a:t>
            </a:fld>
            <a:endParaRPr lang="en-US"/>
          </a:p>
        </p:txBody>
      </p:sp>
      <p:pic>
        <p:nvPicPr>
          <p:cNvPr id="9" name="Topcon 3D OCT-2000 PED Peel (optical coherence tomography).mpg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7100" y="2209800"/>
            <a:ext cx="41656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702325" y="1524000"/>
            <a:ext cx="936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PED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5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18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3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42"/>
          <a:stretch/>
        </p:blipFill>
        <p:spPr bwMode="auto">
          <a:xfrm>
            <a:off x="228600" y="457200"/>
            <a:ext cx="8788036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31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43000" y="3200400"/>
            <a:ext cx="7848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Common causes of RPE detachment </a:t>
            </a:r>
            <a:r>
              <a:rPr lang="en-US" sz="2800" b="1" dirty="0" smtClean="0"/>
              <a:t>include: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CSCR</a:t>
            </a:r>
            <a:r>
              <a:rPr lang="en-US" sz="2800" dirty="0"/>
              <a:t>, </a:t>
            </a:r>
            <a:endParaRPr lang="en-US" sz="28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dirty="0" smtClean="0"/>
              <a:t>ARMD</a:t>
            </a:r>
            <a:r>
              <a:rPr lang="en-US" sz="2800" dirty="0" smtClean="0"/>
              <a:t> </a:t>
            </a:r>
            <a:r>
              <a:rPr lang="en-US" sz="2800" dirty="0"/>
              <a:t>with or without </a:t>
            </a:r>
            <a:r>
              <a:rPr lang="en-US" sz="2800" dirty="0" smtClean="0"/>
              <a:t>sub-retinal NV,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melanomas </a:t>
            </a:r>
            <a:endParaRPr lang="en-US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 smtClean="0"/>
              <a:t>choroidal</a:t>
            </a:r>
            <a:r>
              <a:rPr lang="en-US" sz="2800" dirty="0" smtClean="0"/>
              <a:t> tumors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1016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3914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3. </a:t>
            </a:r>
            <a:r>
              <a:rPr lang="en-US" sz="3200" b="1" dirty="0" err="1"/>
              <a:t>Epiretinal</a:t>
            </a:r>
            <a:r>
              <a:rPr lang="en-US" sz="3200" b="1" dirty="0"/>
              <a:t> membrane (ERM</a:t>
            </a:r>
            <a:r>
              <a:rPr lang="en-US" sz="3200" b="1" dirty="0" smtClean="0"/>
              <a:t>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752600"/>
            <a:ext cx="749808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O</a:t>
            </a:r>
            <a:r>
              <a:rPr lang="en-US" b="1" dirty="0" smtClean="0">
                <a:solidFill>
                  <a:srgbClr val="FF0000"/>
                </a:solidFill>
              </a:rPr>
              <a:t>nly </a:t>
            </a:r>
            <a:r>
              <a:rPr lang="en-US" b="1" dirty="0">
                <a:solidFill>
                  <a:srgbClr val="FF0000"/>
                </a:solidFill>
              </a:rPr>
              <a:t>42% </a:t>
            </a:r>
            <a:r>
              <a:rPr lang="en-US" b="1" dirty="0" smtClean="0">
                <a:solidFill>
                  <a:srgbClr val="FF0000"/>
                </a:solidFill>
              </a:rPr>
              <a:t>detected by OCT. But newer </a:t>
            </a:r>
            <a:r>
              <a:rPr lang="en-US" b="1" dirty="0">
                <a:solidFill>
                  <a:srgbClr val="FF0000"/>
                </a:solidFill>
              </a:rPr>
              <a:t>high-resolution OCT scans may </a:t>
            </a:r>
            <a:r>
              <a:rPr lang="en-US" b="1" dirty="0" smtClean="0">
                <a:solidFill>
                  <a:srgbClr val="FF0000"/>
                </a:solidFill>
              </a:rPr>
              <a:t>show improve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32</a:t>
            </a:fld>
            <a:endParaRPr lang="en-US"/>
          </a:p>
        </p:txBody>
      </p:sp>
      <p:pic>
        <p:nvPicPr>
          <p:cNvPr id="1026" name="Picture 2" descr="C:\Users\ASUS\Downloads\images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86200"/>
            <a:ext cx="4412974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1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Causes of ERMs: vascular, uveitis, trauma, </a:t>
            </a:r>
            <a:r>
              <a:rPr lang="en-US" sz="3200" b="1" dirty="0" err="1" smtClean="0"/>
              <a:t>idio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1"/>
            <a:ext cx="7696200" cy="2209800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best </a:t>
            </a:r>
            <a:r>
              <a:rPr lang="en-US" sz="2800" b="1" dirty="0">
                <a:solidFill>
                  <a:srgbClr val="FF0000"/>
                </a:solidFill>
              </a:rPr>
              <a:t>seen by OCT when there is some gap between the </a:t>
            </a:r>
            <a:r>
              <a:rPr lang="en-US" sz="2800" b="1" dirty="0" smtClean="0">
                <a:solidFill>
                  <a:srgbClr val="FF0000"/>
                </a:solidFill>
              </a:rPr>
              <a:t>membrane and </a:t>
            </a:r>
            <a:r>
              <a:rPr lang="en-US" sz="2800" b="1" dirty="0">
                <a:solidFill>
                  <a:srgbClr val="FF0000"/>
                </a:solidFill>
              </a:rPr>
              <a:t>the inner retinal tissue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0000CC"/>
                </a:solidFill>
              </a:rPr>
              <a:t># tightly </a:t>
            </a:r>
            <a:r>
              <a:rPr lang="en-US" sz="2800" b="1" dirty="0">
                <a:solidFill>
                  <a:srgbClr val="0000CC"/>
                </a:solidFill>
              </a:rPr>
              <a:t>adherent </a:t>
            </a:r>
            <a:r>
              <a:rPr lang="en-US" sz="2800" b="1" dirty="0" smtClean="0">
                <a:solidFill>
                  <a:srgbClr val="0000CC"/>
                </a:solidFill>
              </a:rPr>
              <a:t>to the </a:t>
            </a:r>
            <a:r>
              <a:rPr lang="en-US" sz="2800" b="1" dirty="0">
                <a:solidFill>
                  <a:srgbClr val="0000CC"/>
                </a:solidFill>
              </a:rPr>
              <a:t>retinal tissue may not be detected by OCT.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33</a:t>
            </a:fld>
            <a:endParaRPr lang="en-US" dirty="0"/>
          </a:p>
        </p:txBody>
      </p:sp>
      <p:pic>
        <p:nvPicPr>
          <p:cNvPr id="9218" name="Picture 2" descr="C:\Users\ASUS\Downloads\images (10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2"/>
          <a:stretch/>
        </p:blipFill>
        <p:spPr bwMode="auto">
          <a:xfrm>
            <a:off x="1016000" y="3992707"/>
            <a:ext cx="3840922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SUS\Downloads\images (9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64998"/>
            <a:ext cx="4185123" cy="198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19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3914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3</a:t>
            </a:r>
            <a:r>
              <a:rPr lang="en-US" sz="3200" b="1" dirty="0" smtClean="0"/>
              <a:t>. </a:t>
            </a:r>
            <a:r>
              <a:rPr lang="en-US" sz="3200" b="1" dirty="0"/>
              <a:t>Macular </a:t>
            </a:r>
            <a:r>
              <a:rPr lang="en-US" sz="3200" b="1" dirty="0" smtClean="0"/>
              <a:t>pucker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371600"/>
            <a:ext cx="7498080" cy="5029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Altered </a:t>
            </a:r>
            <a:r>
              <a:rPr lang="en-US" sz="2800" dirty="0"/>
              <a:t>vascular architecture.</a:t>
            </a:r>
          </a:p>
          <a:p>
            <a:r>
              <a:rPr lang="en-US" sz="2800" dirty="0" smtClean="0"/>
              <a:t>Macular </a:t>
            </a:r>
            <a:r>
              <a:rPr lang="en-US" sz="2800" dirty="0"/>
              <a:t>edema.</a:t>
            </a:r>
          </a:p>
          <a:p>
            <a:r>
              <a:rPr lang="en-US" sz="2800" dirty="0" smtClean="0"/>
              <a:t>May </a:t>
            </a:r>
            <a:r>
              <a:rPr lang="en-US" sz="2800" dirty="0"/>
              <a:t>evolve into macular </a:t>
            </a:r>
            <a:r>
              <a:rPr lang="en-US" sz="2800" dirty="0" err="1"/>
              <a:t>pseudoholes</a:t>
            </a:r>
            <a:r>
              <a:rPr lang="en-US" sz="2800" dirty="0"/>
              <a:t>.</a:t>
            </a:r>
          </a:p>
          <a:p>
            <a:r>
              <a:rPr lang="en-US" sz="2800" dirty="0" smtClean="0"/>
              <a:t>Visual </a:t>
            </a:r>
            <a:r>
              <a:rPr lang="en-US" sz="2800" dirty="0"/>
              <a:t>distortion and decreased vision.</a:t>
            </a:r>
          </a:p>
          <a:p>
            <a:r>
              <a:rPr lang="en-US" sz="2800" dirty="0" smtClean="0"/>
              <a:t>FA </a:t>
            </a:r>
            <a:r>
              <a:rPr lang="en-US" sz="2800" dirty="0"/>
              <a:t>may show macular leakage.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34</a:t>
            </a:fld>
            <a:endParaRPr lang="en-US"/>
          </a:p>
        </p:txBody>
      </p:sp>
      <p:pic>
        <p:nvPicPr>
          <p:cNvPr id="8194" name="Picture 2" descr="C:\Users\ASUS\Downloads\images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14800"/>
            <a:ext cx="3048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SUS\Downloads\images (8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274" y="4114800"/>
            <a:ext cx="4501526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70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 smtClean="0"/>
              <a:t>3</a:t>
            </a:r>
            <a:r>
              <a:rPr lang="en-US" sz="3200" b="1" dirty="0" smtClean="0"/>
              <a:t>. </a:t>
            </a:r>
            <a:r>
              <a:rPr lang="en-US" sz="3200" b="1" dirty="0"/>
              <a:t>Macular </a:t>
            </a:r>
            <a:r>
              <a:rPr lang="en-US" sz="3200" b="1" dirty="0" smtClean="0"/>
              <a:t>pucker</a:t>
            </a:r>
            <a:endParaRPr lang="en-US" sz="3200" dirty="0"/>
          </a:p>
        </p:txBody>
      </p:sp>
      <p:pic>
        <p:nvPicPr>
          <p:cNvPr id="6" name="Oct pucker macular.mp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29200" y="3962400"/>
            <a:ext cx="3600450" cy="2700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35</a:t>
            </a:fld>
            <a:endParaRPr lang="en-US"/>
          </a:p>
        </p:txBody>
      </p:sp>
      <p:pic>
        <p:nvPicPr>
          <p:cNvPr id="2050" name="Picture 2" descr="C:\Users\ASUS\Downloads\download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2400"/>
            <a:ext cx="341657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371600" y="1371600"/>
            <a:ext cx="7498080" cy="502920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mtClean="0"/>
              <a:t>Altered vascular architecture.</a:t>
            </a:r>
          </a:p>
          <a:p>
            <a:r>
              <a:rPr lang="en-US" smtClean="0"/>
              <a:t>Macular edema.</a:t>
            </a:r>
          </a:p>
          <a:p>
            <a:r>
              <a:rPr lang="en-US" smtClean="0"/>
              <a:t>May evolve into macular pseudoholes.</a:t>
            </a:r>
          </a:p>
          <a:p>
            <a:r>
              <a:rPr lang="en-US" smtClean="0"/>
              <a:t>Visual distortion and decreased vision.</a:t>
            </a:r>
          </a:p>
          <a:p>
            <a:r>
              <a:rPr lang="en-US" smtClean="0"/>
              <a:t>FA may show macular leakage.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92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4. </a:t>
            </a:r>
            <a:r>
              <a:rPr lang="en-US" sz="4400" b="1" dirty="0" err="1"/>
              <a:t>Vitreo</a:t>
            </a:r>
            <a:r>
              <a:rPr lang="en-US" sz="4400" b="1" dirty="0"/>
              <a:t>-macular traction </a:t>
            </a:r>
            <a:endParaRPr lang="en-US" dirty="0"/>
          </a:p>
        </p:txBody>
      </p:sp>
      <p:pic>
        <p:nvPicPr>
          <p:cNvPr id="11" name="3D OCT of Vitreo-macular traction.mpg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296" b="13161"/>
          <a:stretch/>
        </p:blipFill>
        <p:spPr>
          <a:xfrm>
            <a:off x="1079500" y="2463801"/>
            <a:ext cx="4406900" cy="2463800"/>
          </a:xfrm>
        </p:spPr>
      </p:pic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5620512" y="1524000"/>
            <a:ext cx="3447288" cy="4663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Clinical </a:t>
            </a:r>
            <a:r>
              <a:rPr lang="en-US" b="1" dirty="0" smtClean="0"/>
              <a:t>features</a:t>
            </a:r>
            <a:endParaRPr lang="en-US" b="1" dirty="0"/>
          </a:p>
          <a:p>
            <a:r>
              <a:rPr lang="en-US" dirty="0"/>
              <a:t>Distortion </a:t>
            </a:r>
            <a:r>
              <a:rPr lang="en-US" dirty="0" smtClean="0"/>
              <a:t>macular </a:t>
            </a:r>
          </a:p>
          <a:p>
            <a:r>
              <a:rPr lang="en-US" dirty="0" smtClean="0"/>
              <a:t>Antero-post &amp; </a:t>
            </a:r>
            <a:r>
              <a:rPr lang="en-US" dirty="0"/>
              <a:t>tangential </a:t>
            </a:r>
            <a:r>
              <a:rPr lang="en-US" dirty="0" err="1"/>
              <a:t>tractional</a:t>
            </a:r>
            <a:r>
              <a:rPr lang="en-US" dirty="0"/>
              <a:t> forces applied to the macula.</a:t>
            </a:r>
          </a:p>
          <a:p>
            <a:r>
              <a:rPr lang="en-US" dirty="0" err="1"/>
              <a:t>Intraretinal</a:t>
            </a:r>
            <a:r>
              <a:rPr lang="en-US" dirty="0"/>
              <a:t> edema with or without </a:t>
            </a:r>
            <a:r>
              <a:rPr lang="en-US" dirty="0" err="1"/>
              <a:t>subretinal</a:t>
            </a:r>
            <a:r>
              <a:rPr lang="en-US" dirty="0"/>
              <a:t> fluid.</a:t>
            </a:r>
          </a:p>
          <a:p>
            <a:pPr marL="82296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4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8202476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37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81200" y="4343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diabetic and hypertensive patient having a </a:t>
            </a:r>
            <a:r>
              <a:rPr lang="en-US" dirty="0" smtClean="0"/>
              <a:t>constant </a:t>
            </a:r>
            <a:r>
              <a:rPr lang="en-US" dirty="0" err="1" smtClean="0"/>
              <a:t>vitreo</a:t>
            </a:r>
            <a:r>
              <a:rPr lang="en-US" dirty="0" smtClean="0"/>
              <a:t>-macular </a:t>
            </a:r>
            <a:r>
              <a:rPr lang="en-US" dirty="0"/>
              <a:t>traction (arrowhead) causing cystoid macular edema</a:t>
            </a:r>
          </a:p>
        </p:txBody>
      </p:sp>
    </p:spTree>
    <p:extLst>
      <p:ext uri="{BB962C8B-B14F-4D97-AF65-F5344CB8AC3E}">
        <p14:creationId xmlns:p14="http://schemas.microsoft.com/office/powerpoint/2010/main" val="113189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5. </a:t>
            </a:r>
            <a:r>
              <a:rPr lang="en-US" sz="3200" b="1" dirty="0">
                <a:solidFill>
                  <a:srgbClr val="FF0000"/>
                </a:solidFill>
              </a:rPr>
              <a:t>Macular </a:t>
            </a:r>
            <a:r>
              <a:rPr lang="en-US" sz="3200" b="1" dirty="0" err="1">
                <a:solidFill>
                  <a:srgbClr val="FF0000"/>
                </a:solidFill>
              </a:rPr>
              <a:t>pseudoholes</a:t>
            </a:r>
            <a:r>
              <a:rPr lang="en-US" sz="3200" b="1" dirty="0">
                <a:solidFill>
                  <a:srgbClr val="FF0000"/>
                </a:solidFill>
              </a:rPr>
              <a:t> and lamellar holes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Pseudoholes</a:t>
            </a:r>
            <a:r>
              <a:rPr lang="en-US" dirty="0"/>
              <a:t> occur in presence of </a:t>
            </a:r>
            <a:r>
              <a:rPr lang="en-US" dirty="0" err="1"/>
              <a:t>epiretinal</a:t>
            </a:r>
            <a:r>
              <a:rPr lang="en-US" dirty="0"/>
              <a:t> membranes with central defects.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01266"/>
            <a:ext cx="4828714" cy="3504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38400" y="5181600"/>
            <a:ext cx="4828714" cy="152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2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5. </a:t>
            </a:r>
            <a:r>
              <a:rPr lang="en-US" sz="3200" b="1" dirty="0">
                <a:solidFill>
                  <a:srgbClr val="FF0000"/>
                </a:solidFill>
              </a:rPr>
              <a:t>Macular </a:t>
            </a:r>
            <a:r>
              <a:rPr lang="en-US" sz="3200" b="1" dirty="0" err="1">
                <a:solidFill>
                  <a:srgbClr val="FF0000"/>
                </a:solidFill>
              </a:rPr>
              <a:t>pseudoholes</a:t>
            </a:r>
            <a:r>
              <a:rPr lang="en-US" sz="3200" b="1" dirty="0">
                <a:solidFill>
                  <a:srgbClr val="FF0000"/>
                </a:solidFill>
              </a:rPr>
              <a:t> and lamellar holes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6946392" cy="4663440"/>
          </a:xfrm>
        </p:spPr>
        <p:txBody>
          <a:bodyPr>
            <a:normAutofit/>
          </a:bodyPr>
          <a:lstStyle/>
          <a:p>
            <a:r>
              <a:rPr lang="en-US" dirty="0" err="1"/>
              <a:t>Pseudoholes</a:t>
            </a:r>
            <a:r>
              <a:rPr lang="en-US" dirty="0"/>
              <a:t> occur in presence of </a:t>
            </a:r>
            <a:r>
              <a:rPr lang="en-US" dirty="0" err="1"/>
              <a:t>epiretinal</a:t>
            </a:r>
            <a:r>
              <a:rPr lang="en-US" dirty="0"/>
              <a:t> membranes with central defects. </a:t>
            </a:r>
          </a:p>
        </p:txBody>
      </p:sp>
      <p:pic>
        <p:nvPicPr>
          <p:cNvPr id="8" name="Vitreo Retinal Traction with Large Macular Hole.mp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568" b="12692"/>
          <a:stretch/>
        </p:blipFill>
        <p:spPr>
          <a:xfrm>
            <a:off x="1775190" y="2743200"/>
            <a:ext cx="6388942" cy="3581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84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520" y="152400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Normal </a:t>
            </a:r>
            <a:r>
              <a:rPr lang="en-US" sz="3200" b="1" dirty="0">
                <a:solidFill>
                  <a:srgbClr val="FF0000"/>
                </a:solidFill>
              </a:rPr>
              <a:t>values </a:t>
            </a:r>
            <a:r>
              <a:rPr lang="en-US" sz="3200" b="1" dirty="0" smtClean="0">
                <a:solidFill>
                  <a:srgbClr val="FF0000"/>
                </a:solidFill>
              </a:rPr>
              <a:t>of OCT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95400"/>
            <a:ext cx="4178808" cy="4663440"/>
          </a:xfrm>
        </p:spPr>
        <p:txBody>
          <a:bodyPr>
            <a:normAutofit/>
          </a:bodyPr>
          <a:lstStyle/>
          <a:p>
            <a:r>
              <a:rPr lang="en-US" sz="2600" b="1" dirty="0" err="1" smtClean="0"/>
              <a:t>Vitre-oretinal</a:t>
            </a:r>
            <a:r>
              <a:rPr lang="en-US" sz="2600" b="1" dirty="0" smtClean="0"/>
              <a:t> </a:t>
            </a:r>
            <a:r>
              <a:rPr lang="en-US" sz="2600" b="1" dirty="0" smtClean="0"/>
              <a:t>interface </a:t>
            </a:r>
            <a:r>
              <a:rPr lang="en-US" sz="2600" b="1" dirty="0" smtClean="0">
                <a:latin typeface="Book Antiqua"/>
              </a:rPr>
              <a:t>↔ </a:t>
            </a:r>
            <a:r>
              <a:rPr lang="en-US" sz="2600" b="1" dirty="0" smtClean="0">
                <a:latin typeface="Book Antiqua"/>
              </a:rPr>
              <a:t>A</a:t>
            </a:r>
            <a:r>
              <a:rPr lang="en-US" sz="2600" b="1" dirty="0" smtClean="0"/>
              <a:t>nt </a:t>
            </a:r>
            <a:r>
              <a:rPr lang="en-US" sz="2600" b="1" dirty="0" smtClean="0"/>
              <a:t>RPE</a:t>
            </a:r>
            <a:r>
              <a:rPr lang="pt-BR" sz="2600" b="1" dirty="0" smtClean="0"/>
              <a:t>: </a:t>
            </a:r>
            <a:r>
              <a:rPr lang="pt-BR" sz="2600" b="1" dirty="0"/>
              <a:t>200 </a:t>
            </a:r>
            <a:r>
              <a:rPr lang="pt-BR" sz="2600" b="1" dirty="0" smtClean="0"/>
              <a:t>– 275y</a:t>
            </a:r>
            <a:endParaRPr lang="en-US" sz="2600" b="1" dirty="0" smtClean="0">
              <a:solidFill>
                <a:srgbClr val="FF0000"/>
              </a:solidFill>
            </a:endParaRPr>
          </a:p>
          <a:p>
            <a:r>
              <a:rPr lang="en-US" sz="2600" b="1" dirty="0" err="1" smtClean="0">
                <a:solidFill>
                  <a:srgbClr val="FF0000"/>
                </a:solidFill>
              </a:rPr>
              <a:t>Foveal</a:t>
            </a:r>
            <a:r>
              <a:rPr lang="en-US" sz="2600" b="1" dirty="0" smtClean="0">
                <a:solidFill>
                  <a:srgbClr val="FF0000"/>
                </a:solidFill>
              </a:rPr>
              <a:t>: </a:t>
            </a:r>
            <a:r>
              <a:rPr lang="en-US" sz="2600" b="1" dirty="0">
                <a:solidFill>
                  <a:srgbClr val="FF0000"/>
                </a:solidFill>
              </a:rPr>
              <a:t>170 </a:t>
            </a:r>
            <a:r>
              <a:rPr lang="en-US" sz="2600" b="1" dirty="0" smtClean="0">
                <a:solidFill>
                  <a:srgbClr val="FF0000"/>
                </a:solidFill>
              </a:rPr>
              <a:t>–190y</a:t>
            </a:r>
            <a:endParaRPr lang="en-US" sz="2600" b="1" dirty="0" smtClean="0"/>
          </a:p>
          <a:p>
            <a:r>
              <a:rPr lang="en-US" sz="2600" b="1" dirty="0" err="1" smtClean="0"/>
              <a:t>Peri</a:t>
            </a:r>
            <a:r>
              <a:rPr lang="en-US" sz="2600" b="1" dirty="0" smtClean="0"/>
              <a:t>. </a:t>
            </a:r>
            <a:r>
              <a:rPr lang="en-US" sz="2600" b="1" dirty="0"/>
              <a:t>retina: 220 – </a:t>
            </a:r>
            <a:r>
              <a:rPr lang="en-US" sz="2600" b="1" dirty="0" smtClean="0"/>
              <a:t>280y</a:t>
            </a:r>
            <a:endParaRPr lang="en-US" sz="2600" b="1" dirty="0" smtClean="0">
              <a:solidFill>
                <a:srgbClr val="0000CC"/>
              </a:solidFill>
            </a:endParaRPr>
          </a:p>
          <a:p>
            <a:r>
              <a:rPr lang="en-US" sz="2600" b="1" dirty="0" smtClean="0">
                <a:solidFill>
                  <a:srgbClr val="0000CC"/>
                </a:solidFill>
              </a:rPr>
              <a:t>RNFL: </a:t>
            </a:r>
            <a:r>
              <a:rPr lang="en-US" sz="2600" b="1" dirty="0">
                <a:solidFill>
                  <a:srgbClr val="0000CC"/>
                </a:solidFill>
              </a:rPr>
              <a:t>270 </a:t>
            </a:r>
            <a:r>
              <a:rPr lang="en-US" sz="2600" b="1" dirty="0" smtClean="0">
                <a:solidFill>
                  <a:srgbClr val="0000CC"/>
                </a:solidFill>
              </a:rPr>
              <a:t>microns</a:t>
            </a:r>
            <a:endParaRPr lang="en-US" sz="2600" b="1" dirty="0"/>
          </a:p>
        </p:txBody>
      </p:sp>
      <p:pic>
        <p:nvPicPr>
          <p:cNvPr id="6" name="3D OCT of Healthy Macula (Focus on Vitreous).mp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963" b="13889"/>
          <a:stretch/>
        </p:blipFill>
        <p:spPr>
          <a:xfrm>
            <a:off x="3429000" y="3683000"/>
            <a:ext cx="5509549" cy="3022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4</a:t>
            </a:fld>
            <a:endParaRPr lang="en-US"/>
          </a:p>
        </p:txBody>
      </p:sp>
      <p:pic>
        <p:nvPicPr>
          <p:cNvPr id="5122" name="Picture 2" descr="C:\Users\ASUS\Downloads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76400"/>
            <a:ext cx="3627758" cy="156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08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1600" y="1304163"/>
            <a:ext cx="3449783" cy="228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5400" y="1219200"/>
            <a:ext cx="3295650" cy="478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73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6. </a:t>
            </a:r>
            <a:r>
              <a:rPr lang="en-US" b="1" dirty="0"/>
              <a:t>OCT in diabetic </a:t>
            </a:r>
            <a:r>
              <a:rPr lang="en-US" b="1" dirty="0" smtClean="0"/>
              <a:t>retinopathy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Cotton-wool spots </a:t>
            </a:r>
          </a:p>
          <a:p>
            <a:r>
              <a:rPr lang="en-US" dirty="0" smtClean="0"/>
              <a:t>Hard exudates </a:t>
            </a:r>
          </a:p>
          <a:p>
            <a:r>
              <a:rPr lang="en-US" dirty="0" smtClean="0"/>
              <a:t>Retinal hemorrhages</a:t>
            </a:r>
            <a:endParaRPr lang="en-US" dirty="0"/>
          </a:p>
          <a:p>
            <a:r>
              <a:rPr lang="en-US" dirty="0" smtClean="0"/>
              <a:t>Fibrous tissue</a:t>
            </a:r>
          </a:p>
          <a:p>
            <a:r>
              <a:rPr lang="en-US" dirty="0" smtClean="0"/>
              <a:t>Retinal edema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5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7" y="609600"/>
            <a:ext cx="8349343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6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b="1" dirty="0" smtClean="0">
                <a:solidFill>
                  <a:srgbClr val="FF0000"/>
                </a:solidFill>
              </a:rPr>
              <a:t>7. Wet ARMD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serous </a:t>
            </a:r>
            <a:r>
              <a:rPr lang="en-US" dirty="0"/>
              <a:t>elevation of </a:t>
            </a:r>
            <a:r>
              <a:rPr lang="en-US" dirty="0" smtClean="0"/>
              <a:t>RPE &amp; neurosensory </a:t>
            </a:r>
            <a:r>
              <a:rPr lang="en-US" dirty="0"/>
              <a:t>retina, </a:t>
            </a:r>
          </a:p>
          <a:p>
            <a:r>
              <a:rPr lang="en-US" dirty="0" err="1" smtClean="0"/>
              <a:t>hgie</a:t>
            </a:r>
            <a:r>
              <a:rPr lang="en-US" dirty="0" smtClean="0"/>
              <a:t> </a:t>
            </a:r>
            <a:r>
              <a:rPr lang="en-US" dirty="0"/>
              <a:t>under RPE </a:t>
            </a:r>
            <a:endParaRPr lang="en-US" dirty="0" smtClean="0"/>
          </a:p>
          <a:p>
            <a:r>
              <a:rPr lang="en-US" dirty="0" smtClean="0"/>
              <a:t>Sub-retinal </a:t>
            </a:r>
            <a:r>
              <a:rPr lang="en-US" dirty="0" err="1" smtClean="0"/>
              <a:t>hgie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43</a:t>
            </a:fld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58" r="7905"/>
          <a:stretch/>
        </p:blipFill>
        <p:spPr bwMode="auto">
          <a:xfrm>
            <a:off x="4719994" y="4038600"/>
            <a:ext cx="4299315" cy="205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5" b="41414"/>
          <a:stretch/>
        </p:blipFill>
        <p:spPr bwMode="auto">
          <a:xfrm>
            <a:off x="1295400" y="3837709"/>
            <a:ext cx="3228109" cy="241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6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29" y="914400"/>
            <a:ext cx="7621571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3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329770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8. OCT </a:t>
            </a:r>
            <a:r>
              <a:rPr lang="en-US" b="1" dirty="0">
                <a:solidFill>
                  <a:srgbClr val="FF0000"/>
                </a:solidFill>
              </a:rPr>
              <a:t>applications in glaucoma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9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SUS\Downloads\glaucoma-case-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58" y="685800"/>
            <a:ext cx="8532442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8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SUS\Downloads\glaucoma-case-2a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52" y="76200"/>
            <a:ext cx="5574648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7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SUS\Downloads\omd_czm_suppl_march_a03_fig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1"/>
          <a:stretch/>
        </p:blipFill>
        <p:spPr bwMode="auto">
          <a:xfrm>
            <a:off x="914400" y="1537855"/>
            <a:ext cx="7984941" cy="340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5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M</a:t>
            </a:r>
            <a:r>
              <a:rPr lang="en-US" sz="2400" b="1" dirty="0" smtClean="0"/>
              <a:t>acular </a:t>
            </a:r>
            <a:r>
              <a:rPr lang="en-US" sz="2400" b="1" dirty="0"/>
              <a:t>segmentation feature of Cirrus HD-OCT shows a patient with an </a:t>
            </a:r>
            <a:r>
              <a:rPr lang="en-US" sz="2400" b="1" dirty="0">
                <a:solidFill>
                  <a:srgbClr val="FF0000"/>
                </a:solidFill>
              </a:rPr>
              <a:t>RNFL defect </a:t>
            </a:r>
            <a:r>
              <a:rPr lang="en-US" sz="2400" b="1" dirty="0" err="1">
                <a:solidFill>
                  <a:srgbClr val="FF0000"/>
                </a:solidFill>
              </a:rPr>
              <a:t>inferotemporally</a:t>
            </a:r>
            <a:r>
              <a:rPr lang="en-US" sz="2400" b="1" dirty="0">
                <a:solidFill>
                  <a:srgbClr val="FF0000"/>
                </a:solidFill>
              </a:rPr>
              <a:t> in the left eye</a:t>
            </a:r>
            <a:r>
              <a:rPr lang="en-US" sz="2400" b="1" dirty="0"/>
              <a:t>.</a:t>
            </a:r>
            <a:endParaRPr lang="en-US" sz="2400" dirty="0"/>
          </a:p>
        </p:txBody>
      </p:sp>
      <p:pic>
        <p:nvPicPr>
          <p:cNvPr id="12290" name="Picture 2" descr="C:\Users\ASUS\Downloads\omd_czm_suppl_march_a03_fig0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7"/>
          <a:stretch/>
        </p:blipFill>
        <p:spPr bwMode="auto">
          <a:xfrm>
            <a:off x="1219200" y="1752600"/>
            <a:ext cx="6406574" cy="422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49</a:t>
            </a:fld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943600" y="2667000"/>
            <a:ext cx="685800" cy="533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068291" y="4419600"/>
            <a:ext cx="1246909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46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5</a:t>
            </a:fld>
            <a:endParaRPr lang="en-US"/>
          </a:p>
        </p:txBody>
      </p:sp>
      <p:pic>
        <p:nvPicPr>
          <p:cNvPr id="6146" name="Picture 2" descr="C:\Users\ASUS\Downloads\Macular-thickness-OU-analysis-GETOC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39" y="457200"/>
            <a:ext cx="8113561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65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ASUS\Downloads\megalopapillae-severe-glaucoma-fundu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600"/>
            <a:ext cx="3391538" cy="283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50</a:t>
            </a:fld>
            <a:endParaRPr lang="en-US"/>
          </a:p>
        </p:txBody>
      </p:sp>
      <p:pic>
        <p:nvPicPr>
          <p:cNvPr id="15364" name="Picture 4" descr="C:\Users\ASUS\Downloads\megalopapillae-severe-glaucoma-OCT-LR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599"/>
            <a:ext cx="5181600" cy="638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72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51</a:t>
            </a:fld>
            <a:endParaRPr lang="en-US"/>
          </a:p>
        </p:txBody>
      </p:sp>
      <p:pic>
        <p:nvPicPr>
          <p:cNvPr id="11268" name="Picture 4" descr="C:\Users\ASUS\Downloads\Christmas-2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SUS\Downloads\images (1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1752600"/>
            <a:ext cx="485965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5"/>
          <p:cNvSpPr txBox="1">
            <a:spLocks/>
          </p:cNvSpPr>
          <p:nvPr/>
        </p:nvSpPr>
        <p:spPr>
          <a:xfrm>
            <a:off x="0" y="6172200"/>
            <a:ext cx="5181600" cy="783264"/>
          </a:xfrm>
          <a:prstGeom prst="rect">
            <a:avLst/>
          </a:prstGeom>
        </p:spPr>
        <p:txBody>
          <a:bodyPr tIns="0">
            <a:no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sz="4400" b="1" smtClean="0"/>
              <a:t>God Bless…</a:t>
            </a:r>
            <a:endParaRPr lang="en-US" sz="4400" b="1" dirty="0"/>
          </a:p>
        </p:txBody>
      </p:sp>
      <p:pic>
        <p:nvPicPr>
          <p:cNvPr id="11269" name="Picture 5" descr="C:\Users\ASUS\Downloads\Merry-Christmas1-500x3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-73998"/>
            <a:ext cx="4859654" cy="182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66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OCT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295400"/>
            <a:ext cx="8001000" cy="48006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CC"/>
                </a:solidFill>
              </a:rPr>
              <a:t>Remind: </a:t>
            </a:r>
            <a:r>
              <a:rPr lang="en-US" sz="3000" b="1" dirty="0">
                <a:solidFill>
                  <a:srgbClr val="0000CC"/>
                </a:solidFill>
              </a:rPr>
              <a:t>fundus </a:t>
            </a:r>
            <a:r>
              <a:rPr lang="en-US" sz="3000" b="1" dirty="0" smtClean="0">
                <a:solidFill>
                  <a:srgbClr val="0000CC"/>
                </a:solidFill>
              </a:rPr>
              <a:t>photos &amp; FA before OCT.</a:t>
            </a:r>
            <a:endParaRPr lang="en-US" sz="3000" b="1" dirty="0" smtClean="0"/>
          </a:p>
          <a:p>
            <a:r>
              <a:rPr lang="en-US" sz="3000" b="1" dirty="0" smtClean="0">
                <a:solidFill>
                  <a:srgbClr val="C00000"/>
                </a:solidFill>
              </a:rPr>
              <a:t>OCT</a:t>
            </a:r>
            <a:r>
              <a:rPr lang="en-US" sz="3000" b="1" dirty="0" smtClean="0">
                <a:solidFill>
                  <a:srgbClr val="C00000"/>
                </a:solidFill>
              </a:rPr>
              <a:t>: </a:t>
            </a:r>
            <a:r>
              <a:rPr lang="en-US" sz="2800" b="1" dirty="0">
                <a:solidFill>
                  <a:srgbClr val="C00000"/>
                </a:solidFill>
              </a:rPr>
              <a:t>cannot be </a:t>
            </a:r>
            <a:r>
              <a:rPr lang="en-US" sz="2800" b="1" dirty="0" smtClean="0">
                <a:solidFill>
                  <a:srgbClr val="C00000"/>
                </a:solidFill>
              </a:rPr>
              <a:t>&amp; </a:t>
            </a:r>
            <a:r>
              <a:rPr lang="en-US" sz="2800" b="1" dirty="0">
                <a:solidFill>
                  <a:srgbClr val="C00000"/>
                </a:solidFill>
              </a:rPr>
              <a:t>should not be interpreted independently vis-à-vis any ocular disease</a:t>
            </a:r>
            <a:r>
              <a:rPr lang="en-US" sz="2800" b="1" dirty="0" smtClean="0">
                <a:solidFill>
                  <a:srgbClr val="C00000"/>
                </a:solidFill>
              </a:rPr>
              <a:t>.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r>
              <a:rPr lang="en-US" sz="3000" b="1" dirty="0" smtClean="0"/>
              <a:t>Also, it </a:t>
            </a:r>
            <a:r>
              <a:rPr lang="en-US" sz="3000" b="1" dirty="0"/>
              <a:t>should never be taken as the only criteria for the diagnosis or </a:t>
            </a:r>
            <a:r>
              <a:rPr lang="en-US" sz="3000" b="1" dirty="0" smtClean="0"/>
              <a:t>treatment.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134" y="3886200"/>
            <a:ext cx="4936066" cy="277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22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33400" y="381000"/>
            <a:ext cx="4040188" cy="6397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Hyper-reflective </a:t>
            </a:r>
            <a:r>
              <a:rPr lang="en-US" sz="3200" dirty="0">
                <a:solidFill>
                  <a:srgbClr val="0070C0"/>
                </a:solidFill>
              </a:rPr>
              <a:t>scans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4724400" y="381000"/>
            <a:ext cx="4041775" cy="639762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Hyporeflective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scans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304800" y="1143000"/>
            <a:ext cx="4648200" cy="5562600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Drusen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ARMD</a:t>
            </a:r>
            <a:endParaRPr lang="en-US" b="1" dirty="0"/>
          </a:p>
          <a:p>
            <a:r>
              <a:rPr lang="en-US" b="1" dirty="0"/>
              <a:t>CNVM lesions</a:t>
            </a:r>
          </a:p>
          <a:p>
            <a:r>
              <a:rPr lang="en-US" b="1" dirty="0"/>
              <a:t>RNFL</a:t>
            </a:r>
          </a:p>
          <a:p>
            <a:r>
              <a:rPr lang="en-US" b="1" dirty="0"/>
              <a:t>ILM</a:t>
            </a:r>
          </a:p>
          <a:p>
            <a:r>
              <a:rPr lang="en-US" b="1" dirty="0" smtClean="0"/>
              <a:t>RPE</a:t>
            </a:r>
            <a:endParaRPr lang="en-US" b="1" dirty="0"/>
          </a:p>
          <a:p>
            <a:r>
              <a:rPr lang="en-US" b="1" dirty="0"/>
              <a:t>PED</a:t>
            </a:r>
          </a:p>
          <a:p>
            <a:r>
              <a:rPr lang="en-US" b="1" dirty="0" smtClean="0"/>
              <a:t>Ant </a:t>
            </a:r>
            <a:r>
              <a:rPr lang="en-US" b="1" dirty="0"/>
              <a:t>face of </a:t>
            </a:r>
            <a:r>
              <a:rPr lang="en-US" b="1" dirty="0" err="1" smtClean="0"/>
              <a:t>hegie</a:t>
            </a:r>
            <a:endParaRPr lang="en-US" b="1" dirty="0"/>
          </a:p>
          <a:p>
            <a:r>
              <a:rPr lang="en-US" b="1" dirty="0" err="1"/>
              <a:t>Disciform</a:t>
            </a:r>
            <a:r>
              <a:rPr lang="en-US" b="1" dirty="0"/>
              <a:t> scars</a:t>
            </a:r>
          </a:p>
          <a:p>
            <a:r>
              <a:rPr lang="en-US" b="1" dirty="0"/>
              <a:t>Hard Exudates</a:t>
            </a:r>
          </a:p>
          <a:p>
            <a:r>
              <a:rPr lang="en-US" b="1" dirty="0" err="1"/>
              <a:t>Epiretinal</a:t>
            </a:r>
            <a:r>
              <a:rPr lang="en-US" b="1" dirty="0"/>
              <a:t> membrane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572000" y="1447800"/>
            <a:ext cx="4041775" cy="1690255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Retinal atrophy</a:t>
            </a:r>
          </a:p>
          <a:p>
            <a:r>
              <a:rPr lang="en-US" sz="2800" b="1" dirty="0" err="1" smtClean="0"/>
              <a:t>Intraretinal</a:t>
            </a:r>
            <a:r>
              <a:rPr lang="en-US" sz="2800" b="1" dirty="0" smtClean="0"/>
              <a:t>/</a:t>
            </a:r>
            <a:r>
              <a:rPr lang="en-US" sz="2800" b="1" dirty="0" err="1" smtClean="0"/>
              <a:t>subretinal</a:t>
            </a:r>
            <a:r>
              <a:rPr lang="en-US" sz="2800" b="1" dirty="0" smtClean="0"/>
              <a:t> fluid</a:t>
            </a:r>
          </a:p>
          <a:p>
            <a:pPr marL="0" indent="0">
              <a:buNone/>
            </a:pPr>
            <a:endParaRPr lang="en-US" sz="2800" b="1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8" b="6435"/>
          <a:stretch/>
        </p:blipFill>
        <p:spPr bwMode="auto">
          <a:xfrm>
            <a:off x="4051774" y="4953000"/>
            <a:ext cx="3644426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27" b="17533"/>
          <a:stretch/>
        </p:blipFill>
        <p:spPr bwMode="auto">
          <a:xfrm>
            <a:off x="5777345" y="3048000"/>
            <a:ext cx="3061855" cy="175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01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5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228600"/>
            <a:ext cx="4648200" cy="944562"/>
          </a:xfrm>
        </p:spPr>
        <p:txBody>
          <a:bodyPr>
            <a:no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shadows:</a:t>
            </a:r>
            <a:r>
              <a:rPr lang="en-US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layers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5102225" y="503238"/>
            <a:ext cx="4041775" cy="639762"/>
          </a:xfrm>
        </p:spPr>
        <p:txBody>
          <a:bodyPr>
            <a:normAutofit/>
          </a:bodyPr>
          <a:lstStyle/>
          <a:p>
            <a:r>
              <a:rPr lang="en-US" sz="3200" dirty="0"/>
              <a:t>No </a:t>
            </a:r>
            <a:r>
              <a:rPr lang="en-US" sz="3200" dirty="0" smtClean="0"/>
              <a:t>shadows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04800" y="1524000"/>
            <a:ext cx="4800600" cy="4953000"/>
          </a:xfrm>
        </p:spPr>
        <p:txBody>
          <a:bodyPr>
            <a:normAutofit/>
          </a:bodyPr>
          <a:lstStyle/>
          <a:p>
            <a:r>
              <a:rPr lang="en-US" b="1" dirty="0" smtClean="0"/>
              <a:t>Normal </a:t>
            </a:r>
            <a:r>
              <a:rPr lang="en-US" b="1" dirty="0"/>
              <a:t>retinal blood </a:t>
            </a:r>
            <a:r>
              <a:rPr lang="en-US" b="1" dirty="0" smtClean="0"/>
              <a:t>vessels</a:t>
            </a:r>
          </a:p>
          <a:p>
            <a:r>
              <a:rPr lang="en-US" b="1" dirty="0">
                <a:solidFill>
                  <a:srgbClr val="FF0000"/>
                </a:solidFill>
              </a:rPr>
              <a:t>Dense collection of </a:t>
            </a:r>
            <a:r>
              <a:rPr lang="en-US" b="1" dirty="0" smtClean="0">
                <a:solidFill>
                  <a:srgbClr val="FF0000"/>
                </a:solidFill>
              </a:rPr>
              <a:t>blood</a:t>
            </a:r>
          </a:p>
          <a:p>
            <a:r>
              <a:rPr lang="en-US" b="1" dirty="0"/>
              <a:t>Cotton wool exudates</a:t>
            </a:r>
          </a:p>
          <a:p>
            <a:r>
              <a:rPr lang="en-US" b="1" i="1" dirty="0"/>
              <a:t>Deep layers</a:t>
            </a:r>
          </a:p>
          <a:p>
            <a:r>
              <a:rPr lang="en-US" b="1" dirty="0" smtClean="0">
                <a:solidFill>
                  <a:srgbClr val="0000CC"/>
                </a:solidFill>
              </a:rPr>
              <a:t>HE</a:t>
            </a:r>
            <a:r>
              <a:rPr lang="en-US" b="1" dirty="0" smtClean="0"/>
              <a:t> </a:t>
            </a:r>
            <a:r>
              <a:rPr lang="en-US" b="1" dirty="0"/>
              <a:t>(lipoproteins)</a:t>
            </a:r>
          </a:p>
          <a:p>
            <a:r>
              <a:rPr lang="en-US" b="1" dirty="0"/>
              <a:t>RPE hyperplasia</a:t>
            </a:r>
          </a:p>
          <a:p>
            <a:r>
              <a:rPr lang="en-US" b="1" dirty="0"/>
              <a:t>Intraocular </a:t>
            </a:r>
            <a:r>
              <a:rPr lang="en-US" b="1" dirty="0" smtClean="0"/>
              <a:t>FB</a:t>
            </a:r>
            <a:endParaRPr lang="en-US" b="1" dirty="0"/>
          </a:p>
          <a:p>
            <a:r>
              <a:rPr lang="en-US" b="1" dirty="0"/>
              <a:t>Dense pigmented scars</a:t>
            </a:r>
          </a:p>
          <a:p>
            <a:r>
              <a:rPr lang="en-US" b="1" dirty="0" err="1"/>
              <a:t>Choroidal</a:t>
            </a:r>
            <a:r>
              <a:rPr lang="en-US" b="1" dirty="0"/>
              <a:t> nevi</a:t>
            </a:r>
          </a:p>
          <a:p>
            <a:r>
              <a:rPr lang="en-US" b="1" dirty="0"/>
              <a:t>Thick </a:t>
            </a:r>
            <a:r>
              <a:rPr lang="en-US" b="1" dirty="0" err="1"/>
              <a:t>subretinal</a:t>
            </a:r>
            <a:r>
              <a:rPr lang="en-US" b="1" dirty="0"/>
              <a:t> </a:t>
            </a:r>
            <a:r>
              <a:rPr lang="en-US" b="1" dirty="0" smtClean="0"/>
              <a:t>NV membrane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6025" y="1371600"/>
            <a:ext cx="4041775" cy="47545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Serous collections</a:t>
            </a:r>
          </a:p>
          <a:p>
            <a:r>
              <a:rPr lang="en-US" b="1" dirty="0"/>
              <a:t>Scanty hemorrhage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9600" y="4493869"/>
            <a:ext cx="3821858" cy="21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56"/>
          <a:stretch/>
        </p:blipFill>
        <p:spPr bwMode="auto">
          <a:xfrm>
            <a:off x="6181150" y="2590800"/>
            <a:ext cx="2637267" cy="187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39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524000" y="2438400"/>
            <a:ext cx="7406640" cy="1472184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Retinal Layer Defect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DCC6-2FBF-49CE-80EC-EC77C483A5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8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1065</TotalTime>
  <Words>1022</Words>
  <Application>Microsoft Office PowerPoint</Application>
  <PresentationFormat>On-screen Show (4:3)</PresentationFormat>
  <Paragraphs>232</Paragraphs>
  <Slides>51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Solstice</vt:lpstr>
      <vt:lpstr>Clinical Applications of  Optical Coherence Tomography  in Ophthalmology</vt:lpstr>
      <vt:lpstr>In Ophthalmology</vt:lpstr>
      <vt:lpstr>OCT</vt:lpstr>
      <vt:lpstr>Normal values of OCT</vt:lpstr>
      <vt:lpstr>PowerPoint Presentation</vt:lpstr>
      <vt:lpstr>OCT</vt:lpstr>
      <vt:lpstr>PowerPoint Presentation</vt:lpstr>
      <vt:lpstr>PowerPoint Presentation</vt:lpstr>
      <vt:lpstr>Retinal Layer Defect</vt:lpstr>
      <vt:lpstr>1. Superficial lesions</vt:lpstr>
      <vt:lpstr>1. Superficial lesions</vt:lpstr>
      <vt:lpstr>1. Superficial lesions</vt:lpstr>
      <vt:lpstr>2. Intra-retinal lesions</vt:lpstr>
      <vt:lpstr>2. Intra-retinal lesions</vt:lpstr>
      <vt:lpstr>2. Intra-retinal lesions</vt:lpstr>
      <vt:lpstr>3. Deep lesions</vt:lpstr>
      <vt:lpstr>3. Deep lesions</vt:lpstr>
      <vt:lpstr>3. Deep lesions</vt:lpstr>
      <vt:lpstr>3. Deep lesions</vt:lpstr>
      <vt:lpstr>3. Deep lesions</vt:lpstr>
      <vt:lpstr>4. Lesions causing hypo or low reflectivity</vt:lpstr>
      <vt:lpstr>2.5 Lesions causing hypo or low reflectivity</vt:lpstr>
      <vt:lpstr>Clinical applications of  OCT  in vitreo-retinal disorders</vt:lpstr>
      <vt:lpstr>1. Intra-retinal fluid collections</vt:lpstr>
      <vt:lpstr>1. Intra-retinal fluid collections</vt:lpstr>
      <vt:lpstr>1. Intra-retinal fluid collections</vt:lpstr>
      <vt:lpstr>2. Sub-retinal fluid collections</vt:lpstr>
      <vt:lpstr>Role of OCT in CSCR</vt:lpstr>
      <vt:lpstr>2. Sub-retinal fluid collections</vt:lpstr>
      <vt:lpstr>2. Sub-retinal fluid collections</vt:lpstr>
      <vt:lpstr>PowerPoint Presentation</vt:lpstr>
      <vt:lpstr>3. Epiretinal membrane (ERM)</vt:lpstr>
      <vt:lpstr>Causes of ERMs: vascular, uveitis, trauma, idio</vt:lpstr>
      <vt:lpstr>3. Macular pucker</vt:lpstr>
      <vt:lpstr>3. Macular pucker</vt:lpstr>
      <vt:lpstr>4. Vitreo-macular traction </vt:lpstr>
      <vt:lpstr>PowerPoint Presentation</vt:lpstr>
      <vt:lpstr>5. Macular pseudoholes and lamellar holes</vt:lpstr>
      <vt:lpstr>5. Macular pseudoholes and lamellar holes</vt:lpstr>
      <vt:lpstr>PowerPoint Presentation</vt:lpstr>
      <vt:lpstr>6. OCT in diabetic retinopathy</vt:lpstr>
      <vt:lpstr>PowerPoint Presentation</vt:lpstr>
      <vt:lpstr>7. Wet ARMD</vt:lpstr>
      <vt:lpstr>PowerPoint Presentation</vt:lpstr>
      <vt:lpstr>8. OCT applications in glaucoma</vt:lpstr>
      <vt:lpstr>PowerPoint Presentation</vt:lpstr>
      <vt:lpstr>PowerPoint Presentation</vt:lpstr>
      <vt:lpstr>PowerPoint Presentation</vt:lpstr>
      <vt:lpstr>Macular segmentation feature of Cirrus HD-OCT shows a patient with an RNFL defect inferotemporally in the left eye.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Applications of Optical Coherence Tomography in Ophthalmology</dc:title>
  <dc:creator>ASUS</dc:creator>
  <cp:lastModifiedBy>ASUS</cp:lastModifiedBy>
  <cp:revision>68</cp:revision>
  <dcterms:created xsi:type="dcterms:W3CDTF">2014-11-24T08:23:31Z</dcterms:created>
  <dcterms:modified xsi:type="dcterms:W3CDTF">2014-12-06T03:31:11Z</dcterms:modified>
</cp:coreProperties>
</file>